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2" r:id="rId2"/>
    <p:sldId id="260" r:id="rId3"/>
    <p:sldId id="298" r:id="rId4"/>
    <p:sldId id="299" r:id="rId5"/>
    <p:sldId id="300" r:id="rId6"/>
    <p:sldId id="303" r:id="rId7"/>
    <p:sldId id="301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CE4E6"/>
    <a:srgbClr val="F8C8AE"/>
    <a:srgbClr val="EF745F"/>
    <a:srgbClr val="F37F5B"/>
    <a:srgbClr val="E78567"/>
    <a:srgbClr val="F8C5AE"/>
    <a:srgbClr val="F7AFB9"/>
    <a:srgbClr val="E66868"/>
    <a:srgbClr val="F3C5C6"/>
    <a:srgbClr val="F0B6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3" autoAdjust="0"/>
    <p:restoredTop sz="95681" autoAdjust="0"/>
  </p:normalViewPr>
  <p:slideViewPr>
    <p:cSldViewPr>
      <p:cViewPr>
        <p:scale>
          <a:sx n="33" d="100"/>
          <a:sy n="33" d="100"/>
        </p:scale>
        <p:origin x="-2418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B225-5EFA-48B1-8FB3-6D60A59A3036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1E2C-2AD3-4BB1-988E-BEFFAD97DA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4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EC1E-233B-47AF-B297-C44C993EC026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241-4D0A-4847-B416-0190A9836A3A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DEC-AC5D-4BD1-9A2F-E96CF10575BE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1271-ECDF-4E0D-95AF-26F723CAA663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F90C-14BE-41C9-B29E-632C3B157209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4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7F4-768C-4595-A5CA-58F49532CDEF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5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C11-2776-4FC9-AA95-DA4718CBE983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9B46-D5E9-47EE-B0C0-0DAC3F8D8D5D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B1BB-70BE-4F78-ACC8-D4E5E9933E3A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19D-59BD-4ECC-9689-71417CCB5EBC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65-2641-4DFE-BFEF-9F1183A6CFB3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45B-9E6E-47DA-96E6-9BD72F886D5F}" type="datetime1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Uroki Russkogo.ru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31F-C964-47B5-B9E2-AC2B6FDB9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2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5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E66868"/>
              </a:gs>
              <a:gs pos="0">
                <a:srgbClr val="F7AFB9"/>
              </a:gs>
            </a:gsLst>
            <a:path path="circle">
              <a:fillToRect l="100000" t="100000"/>
            </a:path>
            <a:tileRect r="-100000" b="-100000"/>
          </a:gra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bg1"/>
                </a:solidFill>
                <a:latin typeface="PF Din Text Cond Pro" pitchFamily="2" charset="0"/>
              </a:rPr>
              <a:t>Имя существительное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© InfoUrok.ru</a:t>
            </a:r>
          </a:p>
        </p:txBody>
      </p:sp>
    </p:spTree>
    <p:extLst>
      <p:ext uri="{BB962C8B-B14F-4D97-AF65-F5344CB8AC3E}">
        <p14:creationId xmlns:p14="http://schemas.microsoft.com/office/powerpoint/2010/main" val="280575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27"/>
        <p14:stopEvt time="8379" objId="27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8532"/>
            <a:ext cx="8229600" cy="1709340"/>
          </a:xfrm>
        </p:spPr>
        <p:txBody>
          <a:bodyPr anchor="ctr"/>
          <a:lstStyle/>
          <a:p>
            <a:r>
              <a:rPr lang="ru-RU" dirty="0" smtClean="0">
                <a:latin typeface="PF Din Text Cond Pro" pitchFamily="2" charset="0"/>
              </a:rPr>
              <a:t>Имя существительное</a:t>
            </a:r>
            <a:endParaRPr lang="be-BY" dirty="0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/>
              <a:t>InfoUrok.ru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3415729"/>
            <a:ext cx="8799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6"/>
                </a:solidFill>
                <a:latin typeface="PF Din Text Cond Pro" pitchFamily="2" charset="0"/>
              </a:rPr>
              <a:t>Что?</a:t>
            </a:r>
            <a:endParaRPr lang="be-BY" sz="3200" dirty="0">
              <a:solidFill>
                <a:schemeClr val="accent6"/>
              </a:solidFill>
              <a:latin typeface="PF Din Text Cond Pro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3838286"/>
            <a:ext cx="12859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дерево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57884" y="3922995"/>
            <a:ext cx="7441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лев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4445509"/>
            <a:ext cx="11881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арбуз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5052732"/>
            <a:ext cx="19175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движение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72066" y="4530218"/>
            <a:ext cx="24352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0070C0"/>
                </a:solidFill>
                <a:latin typeface="Propisi" pitchFamily="2" charset="0"/>
              </a:rPr>
              <a:t>Винни-Пух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5659955"/>
            <a:ext cx="27366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воспоминание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57884" y="3500438"/>
            <a:ext cx="875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6"/>
                </a:solidFill>
                <a:latin typeface="PF Din Text Cond Pro" pitchFamily="2" charset="0"/>
              </a:rPr>
              <a:t>Кто?</a:t>
            </a:r>
            <a:endParaRPr lang="be-BY" sz="3200" dirty="0">
              <a:solidFill>
                <a:schemeClr val="accent6"/>
              </a:solidFill>
              <a:latin typeface="PF Din Text Cond Pro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34" y="1643050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Часть речи</a:t>
            </a:r>
            <a:r>
              <a:rPr lang="en-US" sz="3200" dirty="0">
                <a:latin typeface="PF Din Text Cond Pro" pitchFamily="2" charset="0"/>
              </a:rPr>
              <a:t>.</a:t>
            </a:r>
            <a:endParaRPr lang="be-BY" sz="3200" dirty="0">
              <a:latin typeface="PF Din Text Cond Pro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034" y="2214554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Отвечает на вопросы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кто?  что?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2786058"/>
            <a:ext cx="471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Обозначает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предмет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390209"/>
      </p:ext>
    </p:extLst>
  </p:cSld>
  <p:clrMapOvr>
    <a:masterClrMapping/>
  </p:clrMapOvr>
  <p:transition spd="slow" advTm="4294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  <p:extLst mod="1">
    <p:ext uri="{E180D4A7-C9FB-4DFB-919C-405C955672EB}">
      <p14:showEvtLst xmlns:p14="http://schemas.microsoft.com/office/powerpoint/2010/main">
        <p14:playEvt time="1001" objId="3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</a:t>
            </a:r>
            <a:r>
              <a:rPr lang="en-US" dirty="0"/>
              <a:t>InfoUrok.ru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47541" y="1637402"/>
            <a:ext cx="169911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PF Din Text Cond Pro" pitchFamily="2" charset="0"/>
              </a:rPr>
              <a:t>Мужского</a:t>
            </a:r>
          </a:p>
          <a:p>
            <a:pPr algn="ctr"/>
            <a:r>
              <a:rPr lang="ru-RU" sz="2400" dirty="0" smtClean="0">
                <a:latin typeface="PF Din Text Cond Pro" pitchFamily="2" charset="0"/>
              </a:rPr>
              <a:t>(м.р.)</a:t>
            </a:r>
            <a:endParaRPr lang="be-BY" sz="2400" dirty="0">
              <a:latin typeface="PF Din Text Cond Pro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1637402"/>
            <a:ext cx="168379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PF Din Text Cond Pro" pitchFamily="2" charset="0"/>
              </a:rPr>
              <a:t>Женского</a:t>
            </a:r>
          </a:p>
          <a:p>
            <a:pPr algn="ctr"/>
            <a:r>
              <a:rPr lang="ru-RU" sz="2400" dirty="0" smtClean="0">
                <a:latin typeface="PF Din Text Cond Pro" pitchFamily="2" charset="0"/>
              </a:rPr>
              <a:t>(ж.р.)</a:t>
            </a:r>
            <a:endParaRPr lang="be-BY" sz="2400" dirty="0">
              <a:latin typeface="PF Din Text Cond Pro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26507" y="1637402"/>
            <a:ext cx="160454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PF Din Text Cond Pro" pitchFamily="2" charset="0"/>
              </a:rPr>
              <a:t>Среднего</a:t>
            </a:r>
          </a:p>
          <a:p>
            <a:pPr algn="ctr"/>
            <a:r>
              <a:rPr lang="ru-RU" sz="2400" dirty="0" smtClean="0">
                <a:latin typeface="PF Din Text Cond Pro" pitchFamily="2" charset="0"/>
              </a:rPr>
              <a:t>(с.р.)</a:t>
            </a:r>
            <a:endParaRPr lang="be-BY" sz="2400" dirty="0">
              <a:latin typeface="PF Din Text Cond Pr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5342" y="2637534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мой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2796" y="2637534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моя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1688" y="2637534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моё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306616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Мой</a:t>
            </a:r>
            <a:r>
              <a:rPr lang="ru-RU" sz="3200" b="1" dirty="0" smtClean="0">
                <a:latin typeface="Propisi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дом, урок, приятель, рисунок, флажок, ученый, попугай, мелок  </a:t>
            </a:r>
            <a:r>
              <a:rPr lang="ru-RU" sz="2400" dirty="0" smtClean="0"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(м.р.)</a:t>
            </a:r>
            <a:endParaRPr lang="be-BY" sz="2400" dirty="0">
              <a:latin typeface="PF Din Text Cond Pro" pitchFamily="2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034" y="3994856"/>
            <a:ext cx="83582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Моя</a:t>
            </a:r>
            <a:r>
              <a:rPr lang="ru-RU" sz="3200" b="1" dirty="0" smtClean="0">
                <a:latin typeface="Propisi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тётя, пьеса, афиша, гостиная, песня, сорока, собака, ночь, стрела, слива  </a:t>
            </a:r>
            <a:r>
              <a:rPr lang="ru-RU" sz="2400" dirty="0" smtClean="0"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(ж.р.)</a:t>
            </a:r>
            <a:endParaRPr lang="be-BY" sz="3200" dirty="0">
              <a:latin typeface="PF Din Text Cond Pro" pitchFamily="2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034" y="4994988"/>
            <a:ext cx="89297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Моё</a:t>
            </a:r>
            <a:r>
              <a:rPr lang="ru-RU" sz="3200" b="1" dirty="0" smtClean="0">
                <a:latin typeface="Propisi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небо, слово, поле, время, имя, окно, ружьё, стремление, чутьё   </a:t>
            </a:r>
            <a:r>
              <a:rPr lang="ru-RU" sz="2400" dirty="0" smtClean="0"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(с.р.)</a:t>
            </a:r>
            <a:endParaRPr lang="be-BY" sz="2400" dirty="0">
              <a:latin typeface="Propisi" pitchFamily="2" charset="0"/>
            </a:endParaRPr>
          </a:p>
        </p:txBody>
      </p: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457200" y="-8532"/>
            <a:ext cx="8229600" cy="1709340"/>
          </a:xfrm>
        </p:spPr>
        <p:txBody>
          <a:bodyPr anchor="ctr"/>
          <a:lstStyle/>
          <a:p>
            <a:r>
              <a:rPr lang="ru-RU" dirty="0" smtClean="0">
                <a:latin typeface="PF Din Text Cond Pro" pitchFamily="2" charset="0"/>
              </a:rPr>
              <a:t>Имя существительное</a:t>
            </a:r>
            <a:endParaRPr lang="be-BY" dirty="0"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5987023"/>
      </p:ext>
    </p:extLst>
  </p:cSld>
  <p:clrMapOvr>
    <a:masterClrMapping/>
  </p:clrMapOvr>
  <p:transition spd="slow" advTm="8598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  <p:bldP spid="14" grpId="0"/>
      <p:bldP spid="15" grpId="0"/>
      <p:bldP spid="17" grpId="0"/>
      <p:bldP spid="18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F Din Text Cond Pro" pitchFamily="2" charset="0"/>
              </a:rPr>
              <a:t>Имя существительное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InfoUrok.ru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072066" y="2571744"/>
            <a:ext cx="25802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множественное</a:t>
            </a:r>
          </a:p>
          <a:p>
            <a:pPr algn="ctr"/>
            <a:r>
              <a:rPr lang="ru-RU" sz="2400" dirty="0" smtClean="0">
                <a:latin typeface="PF Din Text Cond Pro" pitchFamily="2" charset="0"/>
                <a:cs typeface="Times New Roman" pitchFamily="18" charset="0"/>
              </a:rPr>
              <a:t>(мн. ч.)</a:t>
            </a:r>
            <a:endParaRPr lang="be-BY" sz="2400" dirty="0">
              <a:latin typeface="PF Din Text Cond Pro" pitchFamily="2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14414" y="2571744"/>
            <a:ext cx="231576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единственное</a:t>
            </a:r>
          </a:p>
          <a:p>
            <a:pPr algn="ctr"/>
            <a:r>
              <a:rPr lang="ru-RU" sz="2400" dirty="0" smtClean="0">
                <a:latin typeface="PF Din Text Cond Pro" pitchFamily="2" charset="0"/>
                <a:cs typeface="Times New Roman" pitchFamily="18" charset="0"/>
              </a:rPr>
              <a:t>(ед.ч)</a:t>
            </a:r>
            <a:endParaRPr lang="be-BY" sz="2400" dirty="0">
              <a:latin typeface="PF Din Text Cond Pro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43240" y="1643050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PF Din Text Cond Pro" pitchFamily="2" charset="0"/>
              </a:rPr>
              <a:t>Число</a:t>
            </a:r>
            <a:endParaRPr lang="be-BY" sz="3200" dirty="0">
              <a:latin typeface="PF Din Text Cond Pro" pitchFamily="2" charset="0"/>
            </a:endParaRPr>
          </a:p>
        </p:txBody>
      </p:sp>
      <p:cxnSp>
        <p:nvCxnSpPr>
          <p:cNvPr id="25" name="Прямая со стрелкой 24"/>
          <p:cNvCxnSpPr>
            <a:endCxn id="21" idx="0"/>
          </p:cNvCxnSpPr>
          <p:nvPr/>
        </p:nvCxnSpPr>
        <p:spPr>
          <a:xfrm>
            <a:off x="4714876" y="2214554"/>
            <a:ext cx="1647319" cy="35719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22" idx="0"/>
          </p:cNvCxnSpPr>
          <p:nvPr/>
        </p:nvCxnSpPr>
        <p:spPr>
          <a:xfrm rot="10800000" flipV="1">
            <a:off x="2372296" y="2214554"/>
            <a:ext cx="1628213" cy="35719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1357290" y="3500438"/>
            <a:ext cx="16209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рисунок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522811" y="3500438"/>
            <a:ext cx="16594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рисунки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28728" y="4071942"/>
            <a:ext cx="11592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ягода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770162" y="4071942"/>
            <a:ext cx="11785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ягоды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142976" y="4659823"/>
            <a:ext cx="16466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чертёж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429256" y="4659823"/>
            <a:ext cx="18694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  <a:ea typeface="Calibri" pitchFamily="34" charset="0"/>
                <a:cs typeface="Times New Roman" pitchFamily="18" charset="0"/>
              </a:rPr>
              <a:t>чертежи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5987023"/>
      </p:ext>
    </p:extLst>
  </p:cSld>
  <p:clrMapOvr>
    <a:masterClrMapping/>
  </p:clrMapOvr>
  <p:transition spd="slow" advTm="3698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33" grpId="0"/>
      <p:bldP spid="34" grpId="0"/>
      <p:bldP spid="35" grpId="0"/>
      <p:bldP spid="36" grpId="0"/>
      <p:bldP spid="37" grpId="0"/>
      <p:bldP spid="38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F Din Text Cond Pro" pitchFamily="2" charset="0"/>
              </a:rPr>
              <a:t>Имя существительное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InfoUrok.ru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071802" y="1629779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Падежи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2330888"/>
            <a:ext cx="249850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менительный</a:t>
            </a:r>
            <a:endParaRPr lang="be-BY" sz="3200" dirty="0">
              <a:latin typeface="PF Din Text Cond Pro" pitchFamily="2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2844" y="3058539"/>
            <a:ext cx="224163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Р</a:t>
            </a:r>
            <a:r>
              <a:rPr lang="ru-RU" sz="3200" dirty="0" smtClean="0">
                <a:latin typeface="PF Din Text Cond Pro" pitchFamily="2" charset="0"/>
              </a:rPr>
              <a:t>одительный</a:t>
            </a:r>
            <a:endParaRPr lang="be-BY" sz="3200" dirty="0">
              <a:latin typeface="PF Din Text Cond Pro" pitchFamily="2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3772919"/>
            <a:ext cx="189346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3200" dirty="0" smtClean="0"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ательный</a:t>
            </a:r>
            <a:endParaRPr lang="be-BY" sz="3200" dirty="0">
              <a:latin typeface="PF Din Text Cond Pro" pitchFamily="2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2844" y="4500570"/>
            <a:ext cx="228139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3200" dirty="0" smtClean="0"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инительный</a:t>
            </a:r>
            <a:endParaRPr lang="be-BY" sz="3200" dirty="0">
              <a:latin typeface="PF Din Text Cond Pro" pitchFamily="2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42844" y="5916059"/>
            <a:ext cx="2204450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  <a:cs typeface="Times New Roman" pitchFamily="18" charset="0"/>
              </a:rPr>
              <a:t>П</a:t>
            </a:r>
            <a:r>
              <a:rPr lang="ru-RU" sz="3200" dirty="0" smtClean="0">
                <a:latin typeface="PF Din Text Cond Pro" pitchFamily="2" charset="0"/>
                <a:cs typeface="Times New Roman" pitchFamily="18" charset="0"/>
              </a:rPr>
              <a:t>редложный</a:t>
            </a:r>
            <a:endParaRPr lang="be-BY" sz="3200" dirty="0">
              <a:latin typeface="PF Din Text Cond Pro" pitchFamily="2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71736" y="2344159"/>
            <a:ext cx="19297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(есть)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кто? что?</a:t>
            </a:r>
            <a:endParaRPr lang="be-BY" sz="2400" dirty="0" smtClean="0">
              <a:solidFill>
                <a:schemeClr val="accent6">
                  <a:lumMod val="75000"/>
                </a:schemeClr>
              </a:solidFill>
              <a:latin typeface="PF Din Text Cond Pro" pitchFamily="2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71736" y="3058539"/>
            <a:ext cx="2101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(нет)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кого? чего?</a:t>
            </a:r>
            <a:endParaRPr lang="be-BY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71736" y="3772919"/>
            <a:ext cx="229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(даю)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кому? чему?</a:t>
            </a:r>
            <a:endParaRPr lang="be-BY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71736" y="4487299"/>
            <a:ext cx="2189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(вижу)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кого? что?</a:t>
            </a:r>
            <a:endParaRPr lang="be-BY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71736" y="5201679"/>
            <a:ext cx="2585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(любуюсь)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кем? чем?</a:t>
            </a:r>
            <a:endParaRPr lang="be-BY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00298" y="5916059"/>
            <a:ext cx="3052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(думаю)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(о) ком? (о) чём?</a:t>
            </a:r>
            <a:endParaRPr lang="be-BY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426401" y="2129845"/>
            <a:ext cx="2661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стол   столы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378311" y="2844225"/>
            <a:ext cx="27286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стола столов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382631" y="3558605"/>
            <a:ext cx="30155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столу  столам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334728" y="4272985"/>
            <a:ext cx="2661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стол   столы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42844" y="5201679"/>
            <a:ext cx="237917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Т</a:t>
            </a:r>
            <a:r>
              <a:rPr lang="ru-RU" sz="3200" dirty="0" smtClean="0">
                <a:latin typeface="PF Din Text Cond Pro" pitchFamily="2" charset="0"/>
              </a:rPr>
              <a:t>ворительный</a:t>
            </a:r>
            <a:endParaRPr lang="be-BY" sz="3200" dirty="0">
              <a:latin typeface="PF Din Text Cond Pro" pitchFamily="2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214942" y="4987365"/>
            <a:ext cx="38379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столом    столами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288680" y="5715016"/>
            <a:ext cx="37401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(о) столе   столах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00066" y="1643050"/>
            <a:ext cx="85010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Изменение слова по падежам называется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склонением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5987023"/>
      </p:ext>
    </p:extLst>
  </p:cSld>
  <p:clrMapOvr>
    <a:masterClrMapping/>
  </p:clrMapOvr>
  <p:transition spd="slow" advTm="1528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7" grpId="0"/>
      <p:bldP spid="18" grpId="0"/>
      <p:bldP spid="19" grpId="0"/>
      <p:bldP spid="20" grpId="0"/>
      <p:bldP spid="24" grpId="0"/>
      <p:bldP spid="28" grpId="0"/>
      <p:bldP spid="29" grpId="0"/>
      <p:bldP spid="30" grpId="0"/>
      <p:bldP spid="31" grpId="0"/>
      <p:bldP spid="32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F Din Text Cond Pro" pitchFamily="2" charset="0"/>
              </a:rPr>
              <a:t>Имя существительное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InfoUrok.ru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1629779"/>
            <a:ext cx="8429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200" dirty="0" smtClean="0">
                <a:latin typeface="PF Din Text Cond Pro" pitchFamily="2" charset="0"/>
              </a:rPr>
              <a:t>М</a:t>
            </a:r>
            <a:r>
              <a:rPr lang="ru-RU" sz="3200" dirty="0" err="1" smtClean="0">
                <a:latin typeface="PF Din Text Cond Pro" pitchFamily="2" charset="0"/>
              </a:rPr>
              <a:t>орфологические</a:t>
            </a:r>
            <a:r>
              <a:rPr lang="ru-RU" sz="3200" dirty="0" smtClean="0">
                <a:latin typeface="PF Din Text Cond Pro" pitchFamily="2" charset="0"/>
              </a:rPr>
              <a:t> признаки существительных</a:t>
            </a:r>
            <a:r>
              <a:rPr lang="en-US" sz="3200" dirty="0" smtClean="0">
                <a:latin typeface="PF Din Text Cond Pro" pitchFamily="2" charset="0"/>
              </a:rPr>
              <a:t>:</a:t>
            </a:r>
            <a:endParaRPr lang="ru-RU" sz="3200" dirty="0" smtClean="0">
              <a:latin typeface="PF Din Text Cond Pro" pitchFamily="2" charset="0"/>
            </a:endParaRPr>
          </a:p>
          <a:p>
            <a:r>
              <a:rPr lang="ru-RU" sz="3200" dirty="0" smtClean="0">
                <a:latin typeface="PF Din Text Cond Pro" pitchFamily="2" charset="0"/>
              </a:rPr>
              <a:t>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</a:t>
            </a:r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</a:rPr>
              <a:t>од, число, падеж, склонение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3108" y="3714752"/>
            <a:ext cx="8429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Propisi" pitchFamily="2" charset="0"/>
              </a:rPr>
              <a:t>Парта</a:t>
            </a:r>
            <a:endParaRPr lang="be-BY" sz="4400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29190" y="3000372"/>
            <a:ext cx="167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Ж.р</a:t>
            </a:r>
            <a:r>
              <a:rPr lang="ru-RU" sz="3200" b="1" dirty="0" smtClean="0">
                <a:solidFill>
                  <a:srgbClr val="00B050"/>
                </a:solidFill>
                <a:latin typeface="PF Din Text Cond Pro" pitchFamily="2" charset="0"/>
              </a:rPr>
              <a:t>.</a:t>
            </a:r>
            <a:endParaRPr lang="be-BY" sz="3200" b="1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929190" y="4357694"/>
            <a:ext cx="1428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ед. ч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929190" y="3714752"/>
            <a:ext cx="11430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И. п.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929190" y="5143512"/>
            <a:ext cx="1382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1-е </a:t>
            </a:r>
            <a:r>
              <a:rPr lang="ru-RU" sz="3200" dirty="0" err="1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скл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cxnSp>
        <p:nvCxnSpPr>
          <p:cNvPr id="62" name="Прямая со стрелкой 61"/>
          <p:cNvCxnSpPr>
            <a:endCxn id="38" idx="1"/>
          </p:cNvCxnSpPr>
          <p:nvPr/>
        </p:nvCxnSpPr>
        <p:spPr>
          <a:xfrm flipV="1">
            <a:off x="3857620" y="3292760"/>
            <a:ext cx="1071570" cy="707744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3857620" y="4000504"/>
            <a:ext cx="1000132" cy="142876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endCxn id="52" idx="1"/>
          </p:cNvCxnSpPr>
          <p:nvPr/>
        </p:nvCxnSpPr>
        <p:spPr>
          <a:xfrm>
            <a:off x="3857620" y="4214818"/>
            <a:ext cx="1071570" cy="435264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endCxn id="60" idx="1"/>
          </p:cNvCxnSpPr>
          <p:nvPr/>
        </p:nvCxnSpPr>
        <p:spPr>
          <a:xfrm rot="16200000" flipH="1">
            <a:off x="3854302" y="4361012"/>
            <a:ext cx="1078206" cy="107157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3336944" y="4000504"/>
            <a:ext cx="377800" cy="360040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5987023"/>
      </p:ext>
    </p:extLst>
  </p:cSld>
  <p:clrMapOvr>
    <a:masterClrMapping/>
  </p:clrMapOvr>
  <p:transition spd="slow" advTm="297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5" grpId="0"/>
      <p:bldP spid="38" grpId="0"/>
      <p:bldP spid="52" grpId="0"/>
      <p:bldP spid="53" grpId="0"/>
      <p:bldP spid="60" grpId="0"/>
      <p:bldP spid="76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PF Din Text Cond Pro" pitchFamily="2" charset="0"/>
              </a:rPr>
              <a:t>Имя существительное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InfoUrok.ru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00034" y="1629779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Отвечает на вопросы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кто? что?</a:t>
            </a:r>
            <a:r>
              <a:rPr lang="ru-RU" sz="3200" dirty="0" smtClean="0">
                <a:latin typeface="PF Din Text Cond Pro" pitchFamily="2" charset="0"/>
              </a:rPr>
              <a:t> 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034" y="278605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Род: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мужской, женский, средний.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034" y="3357562"/>
            <a:ext cx="86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Число: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единственное</a:t>
            </a:r>
            <a:r>
              <a:rPr lang="ru-RU" sz="3200" dirty="0" smtClean="0">
                <a:latin typeface="PF Din Text Cond Pro" pitchFamily="2" charset="0"/>
              </a:rPr>
              <a:t> и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множественное.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034" y="3929066"/>
            <a:ext cx="8786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В русском языке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шесть падежей.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0034" y="4500570"/>
            <a:ext cx="8858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Изменение слова по падежам —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склонение.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0034" y="5118112"/>
            <a:ext cx="8929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Морфологические признаки</a:t>
            </a:r>
            <a:r>
              <a:rPr lang="en-US" sz="3200" dirty="0" smtClean="0">
                <a:latin typeface="PF Din Text Cond Pro" pitchFamily="2" charset="0"/>
              </a:rPr>
              <a:t>:</a:t>
            </a:r>
            <a:r>
              <a:rPr lang="ru-RU" sz="3200" dirty="0" smtClean="0">
                <a:latin typeface="PF Din Text Cond Pro" pitchFamily="2" charset="0"/>
              </a:rPr>
              <a:t> </a:t>
            </a:r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</a:rPr>
              <a:t>род, число, падеж, склонение.</a:t>
            </a:r>
            <a:r>
              <a:rPr lang="ru-RU" sz="3200" dirty="0" smtClean="0">
                <a:latin typeface="PF Din Text Cond Pro" pitchFamily="2" charset="0"/>
              </a:rPr>
              <a:t> 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2214554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F Din Text Cond Pro" pitchFamily="2" charset="0"/>
              </a:rPr>
              <a:t>Обозначает </a:t>
            </a:r>
            <a:r>
              <a:rPr lang="ru-RU" sz="3200" dirty="0" smtClean="0">
                <a:solidFill>
                  <a:srgbClr val="00B050"/>
                </a:solidFill>
                <a:latin typeface="PF Din Text Cond Pro" pitchFamily="2" charset="0"/>
              </a:rPr>
              <a:t>предмет.</a:t>
            </a:r>
            <a:endParaRPr lang="be-BY" sz="32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5987023"/>
      </p:ext>
    </p:extLst>
  </p:cSld>
  <p:clrMapOvr>
    <a:masterClrMapping/>
  </p:clrMapOvr>
  <p:transition spd="slow" advTm="12471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3" grpId="0"/>
      <p:bldP spid="34" grpId="0"/>
      <p:bldP spid="35" grpId="0"/>
      <p:bldP spid="36" grpId="0"/>
      <p:bldP spid="37" grpId="0"/>
      <p:bldP spid="11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E66868"/>
              </a:gs>
              <a:gs pos="0">
                <a:srgbClr val="F7AFB9"/>
              </a:gs>
            </a:gsLst>
            <a:path path="circle">
              <a:fillToRect l="100000" t="100000"/>
            </a:path>
            <a:tileRect r="-100000" b="-100000"/>
          </a:gra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CE4E6"/>
                </a:solidFill>
                <a:latin typeface="PF Din Text Cond Pro" pitchFamily="2" charset="0"/>
              </a:rPr>
              <a:t>www.</a:t>
            </a:r>
            <a:r>
              <a:rPr lang="en-US" dirty="0" smtClean="0">
                <a:solidFill>
                  <a:schemeClr val="bg1"/>
                </a:solidFill>
                <a:latin typeface="PF Din Text Cond Pro" pitchFamily="2" charset="0"/>
              </a:rPr>
              <a:t>InfoUrok</a:t>
            </a:r>
            <a:r>
              <a:rPr lang="en-US" dirty="0" smtClean="0">
                <a:solidFill>
                  <a:srgbClr val="FCE4E6"/>
                </a:solidFill>
                <a:latin typeface="PF Din Text Cond Pro" pitchFamily="2" charset="0"/>
              </a:rPr>
              <a:t>.ru</a:t>
            </a:r>
            <a:endParaRPr lang="ru-RU" dirty="0">
              <a:solidFill>
                <a:srgbClr val="FCE4E6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9580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7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Uroki Russkogo.ru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095"/>
      </p:ext>
    </p:extLst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.8|5.1|5.9|1.9|1.6|1.3|3.2|3.6|5.2|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0.8|0.9|8.9|3.3|3.5|6.8|18|2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1.2|1.3|15|5.1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7.8|2.8|2.6|2.1|2.2|1.9|14.5|6.9|6.8|7.5|7.8|7.7|6.2|2|19|9.4|8.9|8.3|8.9|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1.5|4.9|1.3|0.3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3.7|4.3|23.1|14.1|53|5.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5405</TotalTime>
  <Words>304</Words>
  <Application>Microsoft Office PowerPoint</Application>
  <PresentationFormat>Экран (4:3)</PresentationFormat>
  <Paragraphs>87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Раздва Тричетыре Пякть</dc:title>
  <dc:creator>Katlianik</dc:creator>
  <cp:lastModifiedBy>Admin</cp:lastModifiedBy>
  <cp:revision>132</cp:revision>
  <dcterms:created xsi:type="dcterms:W3CDTF">2011-12-08T07:08:27Z</dcterms:created>
  <dcterms:modified xsi:type="dcterms:W3CDTF">2012-12-05T18:04:23Z</dcterms:modified>
</cp:coreProperties>
</file>