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81" r:id="rId4"/>
    <p:sldId id="282" r:id="rId5"/>
    <p:sldId id="283" r:id="rId6"/>
    <p:sldId id="284" r:id="rId7"/>
    <p:sldId id="286" r:id="rId8"/>
    <p:sldId id="288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5DCF2"/>
    <a:srgbClr val="D1B9FD"/>
    <a:srgbClr val="D2C6FE"/>
    <a:srgbClr val="A95DF5"/>
    <a:srgbClr val="D9C6FE"/>
    <a:srgbClr val="AC55ED"/>
    <a:srgbClr val="D7C8FC"/>
    <a:srgbClr val="9E58EA"/>
    <a:srgbClr val="C8C2EE"/>
    <a:srgbClr val="7B2D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5681" autoAdjust="0"/>
  </p:normalViewPr>
  <p:slideViewPr>
    <p:cSldViewPr>
      <p:cViewPr>
        <p:scale>
          <a:sx n="50" d="100"/>
          <a:sy n="50" d="100"/>
        </p:scale>
        <p:origin x="-1962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9B225-5EFA-48B1-8FB3-6D60A59A303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61E2C-2AD3-4BB1-988E-BEFFAD97D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54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1E2C-2AD3-4BB1-988E-BEFFAD97DA8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38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1E2C-2AD3-4BB1-988E-BEFFAD97DA8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38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EC1E-233B-47AF-B297-C44C993EC026}" type="datetime1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02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9914">
        <p:fade/>
      </p:transition>
    </mc:Choice>
    <mc:Fallback xmlns="">
      <p:transition spd="med" advTm="39914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2241-4D0A-4847-B416-0190A9836A3A}" type="datetime1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6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9914">
        <p:fade/>
      </p:transition>
    </mc:Choice>
    <mc:Fallback xmlns="">
      <p:transition spd="med" advTm="39914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5DEC-AC5D-4BD1-9A2F-E96CF10575BE}" type="datetime1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16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9914">
        <p:fade/>
      </p:transition>
    </mc:Choice>
    <mc:Fallback xmlns="">
      <p:transition spd="med" advTm="39914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1271-ECDF-4E0D-95AF-26F723CAA663}" type="datetime1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73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9914">
        <p:fade/>
      </p:transition>
    </mc:Choice>
    <mc:Fallback xmlns="">
      <p:transition spd="med" advTm="39914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F90C-14BE-41C9-B29E-632C3B157209}" type="datetime1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94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9914">
        <p:fade/>
      </p:transition>
    </mc:Choice>
    <mc:Fallback xmlns="">
      <p:transition spd="med" advTm="39914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A7F4-768C-4595-A5CA-58F49532CDEF}" type="datetime1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85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9914">
        <p:fade/>
      </p:transition>
    </mc:Choice>
    <mc:Fallback xmlns="">
      <p:transition spd="med" advTm="39914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C11-2776-4FC9-AA95-DA4718CBE983}" type="datetime1">
              <a:rPr lang="ru-RU" smtClean="0"/>
              <a:pPr/>
              <a:t>21.09.2012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5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9914">
        <p:fade/>
      </p:transition>
    </mc:Choice>
    <mc:Fallback xmlns="">
      <p:transition spd="med" advTm="39914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9B46-D5E9-47EE-B0C0-0DAC3F8D8D5D}" type="datetime1">
              <a:rPr lang="ru-RU" smtClean="0"/>
              <a:pPr/>
              <a:t>21.09.2012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23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9914">
        <p:fade/>
      </p:transition>
    </mc:Choice>
    <mc:Fallback xmlns="">
      <p:transition spd="med" advTm="39914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B1BB-70BE-4F78-ACC8-D4E5E9933E3A}" type="datetime1">
              <a:rPr lang="ru-RU" smtClean="0"/>
              <a:pPr/>
              <a:t>21.09.2012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8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9914">
        <p:fade/>
      </p:transition>
    </mc:Choice>
    <mc:Fallback xmlns="">
      <p:transition spd="med" advTm="39914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19D-59BD-4ECC-9689-71417CCB5EBC}" type="datetime1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20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9914">
        <p:fade/>
      </p:transition>
    </mc:Choice>
    <mc:Fallback xmlns="">
      <p:transition spd="med" advTm="39914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65-2641-4DFE-BFEF-9F1183A6CFB3}" type="datetime1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722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9914">
        <p:fade/>
      </p:transition>
    </mc:Choice>
    <mc:Fallback xmlns="">
      <p:transition spd="med" advTm="39914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DA45B-9E6E-47DA-96E6-9BD72F886D5F}" type="datetime1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2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39914">
        <p:fade/>
      </p:transition>
    </mc:Choice>
    <mc:Fallback xmlns="">
      <p:transition spd="med" advTm="39914">
        <p:fade/>
      </p:transition>
    </mc:Fallback>
  </mc:AlternateConten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5000">
                <a:srgbClr val="A95DF5"/>
              </a:gs>
              <a:gs pos="0">
                <a:srgbClr val="D1B9FD"/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26" name="Группа 25"/>
          <p:cNvGrpSpPr/>
          <p:nvPr/>
        </p:nvGrpSpPr>
        <p:grpSpPr>
          <a:xfrm>
            <a:off x="-63043512" y="12620"/>
            <a:ext cx="73152000" cy="6858000"/>
            <a:chOff x="-63043512" y="12620"/>
            <a:chExt cx="73152000" cy="685800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-26467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1732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44755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-35611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6304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-5389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-817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964488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0"/>
            <a:ext cx="77724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>
                <a:solidFill>
                  <a:schemeClr val="bg1"/>
                </a:solidFill>
                <a:latin typeface="PF Din Text Cond Pro" pitchFamily="2" charset="0"/>
              </a:rPr>
              <a:t>Сложное предложение</a:t>
            </a:r>
            <a:endParaRPr lang="ru-RU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45811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>
              <a:latin typeface="PF Din Text Cond Pro" pitchFamily="2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© InfoUrok.ru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75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6.25295 -1.85185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0" objId="27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1095"/>
      </p:ext>
    </p:extLst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Заголовок 1"/>
          <p:cNvSpPr txBox="1">
            <a:spLocks/>
          </p:cNvSpPr>
          <p:nvPr/>
        </p:nvSpPr>
        <p:spPr>
          <a:xfrm>
            <a:off x="467544" y="4847670"/>
            <a:ext cx="8208912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B050"/>
                </a:solidFill>
                <a:latin typeface="Propisi" pitchFamily="2" charset="0"/>
              </a:rPr>
              <a:t>Гроза </a:t>
            </a:r>
            <a:r>
              <a:rPr lang="ru-RU" b="1" dirty="0" smtClean="0">
                <a:solidFill>
                  <a:srgbClr val="00B050"/>
                </a:solidFill>
                <a:latin typeface="Propisi" pitchFamily="2" charset="0"/>
              </a:rPr>
              <a:t>закончилась</a:t>
            </a:r>
            <a:r>
              <a:rPr lang="ru-RU" b="1" dirty="0" smtClean="0">
                <a:solidFill>
                  <a:srgbClr val="0070C0"/>
                </a:solidFill>
                <a:latin typeface="Propisi" pitchFamily="2" charset="0"/>
              </a:rPr>
              <a:t>.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Воздух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стал необыкновенно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свеж</a:t>
            </a:r>
            <a:r>
              <a:rPr lang="ru-RU" b="1" dirty="0" smtClean="0">
                <a:solidFill>
                  <a:srgbClr val="0070C0"/>
                </a:solidFill>
                <a:latin typeface="Propisi" pitchFamily="2" charset="0"/>
              </a:rPr>
              <a:t>. </a:t>
            </a:r>
            <a:br>
              <a:rPr lang="ru-RU" b="1" dirty="0" smtClean="0">
                <a:solidFill>
                  <a:srgbClr val="0070C0"/>
                </a:solidFill>
                <a:latin typeface="Propisi" pitchFamily="2" charset="0"/>
              </a:rPr>
            </a:br>
            <a:r>
              <a:rPr lang="ru-RU" b="1" dirty="0">
                <a:solidFill>
                  <a:srgbClr val="7030A0"/>
                </a:solidFill>
                <a:latin typeface="Propisi" pitchFamily="2" charset="0"/>
              </a:rPr>
              <a:t>С</a:t>
            </a:r>
            <a: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  <a:t>олнце </a:t>
            </a:r>
            <a:r>
              <a:rPr lang="ru-RU" b="1" dirty="0">
                <a:solidFill>
                  <a:srgbClr val="7030A0"/>
                </a:solidFill>
                <a:latin typeface="Propisi" pitchFamily="2" charset="0"/>
              </a:rPr>
              <a:t>засветило по-прежнему ярко</a:t>
            </a:r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. </a:t>
            </a: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467544" y="4848240"/>
            <a:ext cx="8208912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B050"/>
                </a:solidFill>
                <a:latin typeface="Propisi" pitchFamily="2" charset="0"/>
              </a:rPr>
              <a:t>Гроза закончилась</a:t>
            </a:r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,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воздух стал необыкновенно свеж</a:t>
            </a:r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, </a:t>
            </a:r>
            <a:r>
              <a:rPr lang="ru-RU" b="1" dirty="0" smtClean="0">
                <a:solidFill>
                  <a:srgbClr val="0070C0"/>
                </a:solidFill>
                <a:latin typeface="Propisi" pitchFamily="2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Propisi" pitchFamily="2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  <a:t>солнце </a:t>
            </a:r>
            <a:r>
              <a:rPr lang="ru-RU" b="1" dirty="0">
                <a:solidFill>
                  <a:srgbClr val="7030A0"/>
                </a:solidFill>
                <a:latin typeface="Propisi" pitchFamily="2" charset="0"/>
              </a:rPr>
              <a:t>засветило по-прежнему ярко</a:t>
            </a:r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Сложное предложение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 anchor="ctr"/>
          <a:lstStyle/>
          <a:p>
            <a:pPr marL="0" indent="0"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Две </a:t>
            </a:r>
            <a:r>
              <a:rPr lang="ru-RU" smtClean="0">
                <a:latin typeface="PF Din Text Cond Pro" pitchFamily="2" charset="0"/>
              </a:rPr>
              <a:t>или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более</a:t>
            </a:r>
            <a:r>
              <a:rPr lang="ru-RU" smtClean="0">
                <a:latin typeface="PF Din Text Cond Pro" pitchFamily="2" charset="0"/>
              </a:rPr>
              <a:t> грамматические основы.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628180" y="4862754"/>
            <a:ext cx="936104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Группа 17"/>
          <p:cNvGrpSpPr/>
          <p:nvPr/>
        </p:nvGrpSpPr>
        <p:grpSpPr>
          <a:xfrm>
            <a:off x="2771800" y="4839894"/>
            <a:ext cx="2232248" cy="45719"/>
            <a:chOff x="4250432" y="4869160"/>
            <a:chExt cx="4605667" cy="4819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Прямая соединительная линия 21"/>
          <p:cNvCxnSpPr/>
          <p:nvPr/>
        </p:nvCxnSpPr>
        <p:spPr>
          <a:xfrm>
            <a:off x="1128776" y="6193770"/>
            <a:ext cx="1052376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Группа 26"/>
          <p:cNvGrpSpPr/>
          <p:nvPr/>
        </p:nvGrpSpPr>
        <p:grpSpPr>
          <a:xfrm>
            <a:off x="2403709" y="6170910"/>
            <a:ext cx="1880259" cy="45719"/>
            <a:chOff x="4250432" y="4869160"/>
            <a:chExt cx="4605667" cy="48192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Прямая соединительная линия 23"/>
          <p:cNvCxnSpPr/>
          <p:nvPr/>
        </p:nvCxnSpPr>
        <p:spPr>
          <a:xfrm>
            <a:off x="5208274" y="4862754"/>
            <a:ext cx="1245954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Группа 30"/>
          <p:cNvGrpSpPr/>
          <p:nvPr/>
        </p:nvGrpSpPr>
        <p:grpSpPr>
          <a:xfrm>
            <a:off x="6588224" y="4839894"/>
            <a:ext cx="860627" cy="45719"/>
            <a:chOff x="4250432" y="4869160"/>
            <a:chExt cx="4605667" cy="48192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Группа 22"/>
          <p:cNvGrpSpPr/>
          <p:nvPr/>
        </p:nvGrpSpPr>
        <p:grpSpPr>
          <a:xfrm>
            <a:off x="5400937" y="5511899"/>
            <a:ext cx="860627" cy="45719"/>
            <a:chOff x="4250432" y="4869160"/>
            <a:chExt cx="4605667" cy="48192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332390209"/>
      </p:ext>
    </p:extLst>
  </p:cSld>
  <p:clrMapOvr>
    <a:masterClrMapping/>
  </p:clrMapOvr>
  <p:transition spd="slow" advTm="6771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21" grpId="0"/>
      <p:bldP spid="21" grpId="1"/>
      <p:bldP spid="2" grpId="0"/>
      <p:bldP spid="3" grpId="0" build="p"/>
    </p:bldLst>
  </p:timing>
  <p:extLst mod="1">
    <p:ext uri="{E180D4A7-C9FB-4DFB-919C-405C955672EB}">
      <p14:showEvtLst xmlns:p14="http://schemas.microsoft.com/office/powerpoint/2010/main">
        <p14:playEvt time="0" objId="5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1"/>
          <p:cNvSpPr txBox="1">
            <a:spLocks/>
          </p:cNvSpPr>
          <p:nvPr/>
        </p:nvSpPr>
        <p:spPr>
          <a:xfrm>
            <a:off x="467544" y="5157192"/>
            <a:ext cx="8208912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B050"/>
                </a:solidFill>
                <a:latin typeface="Propisi" pitchFamily="2" charset="0"/>
              </a:rPr>
              <a:t>Небо начинало яснеть</a:t>
            </a:r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, </a:t>
            </a:r>
            <a:r>
              <a:rPr lang="ru-RU" b="1" dirty="0">
                <a:solidFill>
                  <a:srgbClr val="7030A0"/>
                </a:solidFill>
                <a:latin typeface="Propisi" pitchFamily="2" charset="0"/>
              </a:rPr>
              <a:t>вдали уже </a:t>
            </a:r>
            <a: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  <a:t>чётко </a:t>
            </a:r>
            <a:r>
              <a:rPr lang="ru-RU" b="1" dirty="0">
                <a:solidFill>
                  <a:srgbClr val="7030A0"/>
                </a:solidFill>
                <a:latin typeface="Propisi" pitchFamily="2" charset="0"/>
              </a:rPr>
              <a:t>были видны очертания </a:t>
            </a:r>
            <a: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  <a:t>далёкой </a:t>
            </a:r>
            <a:r>
              <a:rPr lang="ru-RU" b="1" dirty="0">
                <a:solidFill>
                  <a:srgbClr val="7030A0"/>
                </a:solidFill>
                <a:latin typeface="Propisi" pitchFamily="2" charset="0"/>
              </a:rPr>
              <a:t>деревушки</a:t>
            </a:r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>
                <a:latin typeface="PF Din Text Cond Pro" pitchFamily="2" charset="0"/>
              </a:rPr>
              <a:t>Сложное предложение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 anchor="ctr"/>
          <a:lstStyle/>
          <a:p>
            <a:pPr marL="0" indent="0"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Две </a:t>
            </a:r>
            <a:r>
              <a:rPr lang="ru-RU" smtClean="0">
                <a:latin typeface="PF Din Text Cond Pro" pitchFamily="2" charset="0"/>
              </a:rPr>
              <a:t>или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более</a:t>
            </a:r>
            <a:r>
              <a:rPr lang="ru-RU" smtClean="0">
                <a:latin typeface="PF Din Text Cond Pro" pitchFamily="2" charset="0"/>
              </a:rPr>
              <a:t> грамматические основы.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827584" y="5511474"/>
            <a:ext cx="77364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Группа 17"/>
          <p:cNvGrpSpPr/>
          <p:nvPr/>
        </p:nvGrpSpPr>
        <p:grpSpPr>
          <a:xfrm>
            <a:off x="1759148" y="5488614"/>
            <a:ext cx="3268234" cy="45719"/>
            <a:chOff x="4250432" y="4869160"/>
            <a:chExt cx="4605667" cy="4819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Прямая соединительная линия 21"/>
          <p:cNvCxnSpPr/>
          <p:nvPr/>
        </p:nvCxnSpPr>
        <p:spPr>
          <a:xfrm>
            <a:off x="2915816" y="6164742"/>
            <a:ext cx="186434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Группа 26"/>
          <p:cNvGrpSpPr/>
          <p:nvPr/>
        </p:nvGrpSpPr>
        <p:grpSpPr>
          <a:xfrm>
            <a:off x="611631" y="6141882"/>
            <a:ext cx="2130957" cy="45719"/>
            <a:chOff x="4250432" y="4869160"/>
            <a:chExt cx="4605667" cy="48192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Объект 2"/>
          <p:cNvSpPr txBox="1">
            <a:spLocks/>
          </p:cNvSpPr>
          <p:nvPr/>
        </p:nvSpPr>
        <p:spPr>
          <a:xfrm>
            <a:off x="457200" y="220486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Средства связи: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интонация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,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союзы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,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союзные слова</a:t>
            </a:r>
            <a:r>
              <a:rPr lang="ru-RU" smtClean="0">
                <a:latin typeface="PF Din Text Cond Pro" pitchFamily="2" charset="0"/>
              </a:rPr>
              <a:t>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25" name="Объект 2"/>
          <p:cNvSpPr txBox="1">
            <a:spLocks/>
          </p:cNvSpPr>
          <p:nvPr/>
        </p:nvSpPr>
        <p:spPr>
          <a:xfrm>
            <a:off x="457200" y="364502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400" smtClean="0">
                <a:latin typeface="PF Din Text Cond Pro" pitchFamily="2" charset="0"/>
              </a:rPr>
              <a:t>[ </a:t>
            </a:r>
            <a:r>
              <a:rPr lang="ru-RU" sz="4400" u="sng" smtClean="0">
                <a:latin typeface="PF Din Text Cond Pro" pitchFamily="2" charset="0"/>
              </a:rPr>
              <a:t>       </a:t>
            </a:r>
            <a:r>
              <a:rPr lang="ru-RU" sz="4400" smtClean="0">
                <a:latin typeface="PF Din Text Cond Pro" pitchFamily="2" charset="0"/>
              </a:rPr>
              <a:t> </a:t>
            </a:r>
            <a:r>
              <a:rPr lang="ru-RU" sz="4400" u="dbl" smtClean="0">
                <a:latin typeface="PF Din Text Cond Pro" pitchFamily="2" charset="0"/>
              </a:rPr>
              <a:t>           </a:t>
            </a:r>
            <a:r>
              <a:rPr lang="ru-RU" sz="4400" smtClean="0">
                <a:latin typeface="PF Din Text Cond Pro" pitchFamily="2" charset="0"/>
              </a:rPr>
              <a:t> ], [ </a:t>
            </a:r>
            <a:r>
              <a:rPr lang="ru-RU" sz="4400" u="dbl" smtClean="0">
                <a:latin typeface="PF Din Text Cond Pro" pitchFamily="2" charset="0"/>
              </a:rPr>
              <a:t>           </a:t>
            </a:r>
            <a:r>
              <a:rPr lang="ru-RU" sz="4400" smtClean="0">
                <a:latin typeface="PF Din Text Cond Pro" pitchFamily="2" charset="0"/>
              </a:rPr>
              <a:t> </a:t>
            </a:r>
            <a:r>
              <a:rPr lang="ru-RU" sz="4400" u="sng" smtClean="0">
                <a:latin typeface="PF Din Text Cond Pro" pitchFamily="2" charset="0"/>
              </a:rPr>
              <a:t>       </a:t>
            </a:r>
            <a:r>
              <a:rPr lang="ru-RU" sz="4400" smtClean="0">
                <a:latin typeface="PF Din Text Cond Pro" pitchFamily="2" charset="0"/>
              </a:rPr>
              <a:t> ].</a:t>
            </a:r>
            <a:endParaRPr lang="ru-RU" sz="4400"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130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6788"/>
    </mc:Choice>
    <mc:Fallback xmlns="">
      <p:transition advTm="367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8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3" grpId="0" build="p"/>
      <p:bldP spid="25" grpId="0" build="p"/>
      <p:bldP spid="25" grpId="1" build="allAtOnce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1"/>
          <p:cNvSpPr txBox="1">
            <a:spLocks/>
          </p:cNvSpPr>
          <p:nvPr/>
        </p:nvSpPr>
        <p:spPr>
          <a:xfrm>
            <a:off x="467544" y="5157192"/>
            <a:ext cx="8208912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>
                <a:solidFill>
                  <a:srgbClr val="00B050"/>
                </a:solidFill>
                <a:latin typeface="Propisi" pitchFamily="2" charset="0"/>
              </a:rPr>
              <a:t>Высоко в небе сияло солнце</a:t>
            </a:r>
            <a:r>
              <a:rPr lang="ru-RU" b="1">
                <a:solidFill>
                  <a:srgbClr val="0070C0"/>
                </a:solidFill>
                <a:latin typeface="Propisi" pitchFamily="2" charset="0"/>
              </a:rPr>
              <a:t>,</a:t>
            </a:r>
            <a:r>
              <a:rPr lang="ru-RU" b="1">
                <a:solidFill>
                  <a:srgbClr val="00B050"/>
                </a:solidFill>
                <a:latin typeface="Propisi" pitchFamily="2" charset="0"/>
              </a:rPr>
              <a:t> </a:t>
            </a:r>
            <a:r>
              <a:rPr lang="ru-RU" b="1" smtClean="0">
                <a:solidFill>
                  <a:srgbClr val="00B050"/>
                </a:solidFill>
                <a:latin typeface="Propisi" pitchFamily="2" charset="0"/>
              </a:rPr>
              <a:t/>
            </a:r>
            <a:br>
              <a:rPr lang="ru-RU" b="1" smtClean="0">
                <a:solidFill>
                  <a:srgbClr val="00B050"/>
                </a:solidFill>
                <a:latin typeface="Propisi" pitchFamily="2" charset="0"/>
              </a:rPr>
            </a:br>
            <a:r>
              <a:rPr lang="ru-RU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а</a:t>
            </a:r>
            <a:r>
              <a:rPr lang="ru-RU" b="1" smtClean="0">
                <a:solidFill>
                  <a:srgbClr val="7030A0"/>
                </a:solidFill>
                <a:latin typeface="Propisi" pitchFamily="2" charset="0"/>
              </a:rPr>
              <a:t> </a:t>
            </a:r>
            <a:r>
              <a:rPr lang="ru-RU" b="1">
                <a:solidFill>
                  <a:srgbClr val="7030A0"/>
                </a:solidFill>
                <a:latin typeface="Propisi" pitchFamily="2" charset="0"/>
              </a:rPr>
              <a:t>горы зноем дышали в небо</a:t>
            </a:r>
            <a:r>
              <a:rPr lang="ru-RU" b="1">
                <a:solidFill>
                  <a:srgbClr val="00B050"/>
                </a:solidFill>
                <a:latin typeface="Propisi" pitchFamily="2" charset="0"/>
              </a:rPr>
              <a:t>. </a:t>
            </a:r>
            <a:endParaRPr lang="ru-RU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>
                <a:latin typeface="PF Din Text Cond Pro" pitchFamily="2" charset="0"/>
              </a:rPr>
              <a:t>Сложное предложение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 anchor="ctr"/>
          <a:lstStyle/>
          <a:p>
            <a:pPr marL="0" indent="0"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Две </a:t>
            </a:r>
            <a:r>
              <a:rPr lang="ru-RU" smtClean="0">
                <a:latin typeface="PF Din Text Cond Pro" pitchFamily="2" charset="0"/>
              </a:rPr>
              <a:t>или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более</a:t>
            </a:r>
            <a:r>
              <a:rPr lang="ru-RU" smtClean="0">
                <a:latin typeface="PF Din Text Cond Pro" pitchFamily="2" charset="0"/>
              </a:rPr>
              <a:t> грамматические основы.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774318" y="5511474"/>
            <a:ext cx="1245954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Группа 17"/>
          <p:cNvGrpSpPr/>
          <p:nvPr/>
        </p:nvGrpSpPr>
        <p:grpSpPr>
          <a:xfrm>
            <a:off x="4676402" y="5488614"/>
            <a:ext cx="946690" cy="45719"/>
            <a:chOff x="4250432" y="4869160"/>
            <a:chExt cx="4605667" cy="4819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Прямая соединительная линия 21"/>
          <p:cNvCxnSpPr/>
          <p:nvPr/>
        </p:nvCxnSpPr>
        <p:spPr>
          <a:xfrm>
            <a:off x="2339752" y="6164742"/>
            <a:ext cx="79066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Группа 26"/>
          <p:cNvGrpSpPr/>
          <p:nvPr/>
        </p:nvGrpSpPr>
        <p:grpSpPr>
          <a:xfrm>
            <a:off x="4499992" y="6141882"/>
            <a:ext cx="1455473" cy="45719"/>
            <a:chOff x="4250432" y="4869160"/>
            <a:chExt cx="4605667" cy="48192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Объект 2"/>
          <p:cNvSpPr txBox="1">
            <a:spLocks/>
          </p:cNvSpPr>
          <p:nvPr/>
        </p:nvSpPr>
        <p:spPr>
          <a:xfrm>
            <a:off x="457200" y="220486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Средства связи: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интонация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,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союзы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,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союзные слова</a:t>
            </a:r>
            <a:r>
              <a:rPr lang="ru-RU" smtClean="0">
                <a:latin typeface="PF Din Text Cond Pro" pitchFamily="2" charset="0"/>
              </a:rPr>
              <a:t>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25" name="Объект 2"/>
          <p:cNvSpPr txBox="1">
            <a:spLocks/>
          </p:cNvSpPr>
          <p:nvPr/>
        </p:nvSpPr>
        <p:spPr>
          <a:xfrm>
            <a:off x="457200" y="364502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400" smtClean="0">
                <a:latin typeface="PF Din Text Cond Pro" pitchFamily="2" charset="0"/>
              </a:rPr>
              <a:t>[ </a:t>
            </a:r>
            <a:r>
              <a:rPr lang="ru-RU" sz="4400" u="dbl" smtClean="0">
                <a:latin typeface="PF Din Text Cond Pro" pitchFamily="2" charset="0"/>
              </a:rPr>
              <a:t>          </a:t>
            </a:r>
            <a:r>
              <a:rPr lang="ru-RU" sz="4400" smtClean="0">
                <a:latin typeface="PF Din Text Cond Pro" pitchFamily="2" charset="0"/>
              </a:rPr>
              <a:t> </a:t>
            </a:r>
            <a:r>
              <a:rPr lang="ru-RU" sz="4400" u="sng" smtClean="0">
                <a:latin typeface="PF Din Text Cond Pro" pitchFamily="2" charset="0"/>
              </a:rPr>
              <a:t>       </a:t>
            </a:r>
            <a:r>
              <a:rPr lang="ru-RU" sz="4400" smtClean="0">
                <a:latin typeface="PF Din Text Cond Pro" pitchFamily="2" charset="0"/>
              </a:rPr>
              <a:t> ], </a:t>
            </a:r>
            <a:r>
              <a:rPr lang="ru-RU" sz="4400">
                <a:latin typeface="PF Din Text Cond Pro" pitchFamily="2" charset="0"/>
              </a:rPr>
              <a:t>а </a:t>
            </a:r>
            <a:r>
              <a:rPr lang="ru-RU" sz="4400" smtClean="0">
                <a:latin typeface="PF Din Text Cond Pro" pitchFamily="2" charset="0"/>
              </a:rPr>
              <a:t>[ </a:t>
            </a:r>
            <a:r>
              <a:rPr lang="ru-RU" sz="4400" u="sng" smtClean="0">
                <a:latin typeface="PF Din Text Cond Pro" pitchFamily="2" charset="0"/>
              </a:rPr>
              <a:t>      </a:t>
            </a:r>
            <a:r>
              <a:rPr lang="ru-RU" sz="4400" smtClean="0">
                <a:latin typeface="PF Din Text Cond Pro" pitchFamily="2" charset="0"/>
              </a:rPr>
              <a:t> </a:t>
            </a:r>
            <a:r>
              <a:rPr lang="ru-RU" sz="4400" u="dbl" smtClean="0">
                <a:latin typeface="PF Din Text Cond Pro" pitchFamily="2" charset="0"/>
              </a:rPr>
              <a:t>          </a:t>
            </a:r>
            <a:r>
              <a:rPr lang="ru-RU" sz="4400" smtClean="0">
                <a:latin typeface="PF Din Text Cond Pro" pitchFamily="2" charset="0"/>
              </a:rPr>
              <a:t> ].</a:t>
            </a:r>
            <a:endParaRPr lang="ru-RU" sz="4400"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737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4129"/>
    </mc:Choice>
    <mc:Fallback xmlns="">
      <p:transition advTm="241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7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5" grpId="0" build="p"/>
      <p:bldP spid="25" grpId="1" build="allAtOnce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1"/>
          <p:cNvSpPr txBox="1">
            <a:spLocks/>
          </p:cNvSpPr>
          <p:nvPr/>
        </p:nvSpPr>
        <p:spPr>
          <a:xfrm>
            <a:off x="467544" y="5157192"/>
            <a:ext cx="8208912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B050"/>
                </a:solidFill>
                <a:latin typeface="Propisi" pitchFamily="2" charset="0"/>
              </a:rPr>
              <a:t>Она не сводила глаз с дороги</a:t>
            </a:r>
            <a:r>
              <a:rPr lang="ru-RU" b="1" dirty="0">
                <a:solidFill>
                  <a:srgbClr val="7030A0"/>
                </a:solidFill>
                <a:latin typeface="Propisi" pitchFamily="2" charset="0"/>
              </a:rPr>
              <a:t>, </a:t>
            </a:r>
            <a: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что</a:t>
            </a:r>
            <a: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  <a:t> ведёт </a:t>
            </a:r>
            <a:r>
              <a:rPr lang="ru-RU" b="1" dirty="0">
                <a:solidFill>
                  <a:srgbClr val="7030A0"/>
                </a:solidFill>
                <a:latin typeface="Propisi" pitchFamily="2" charset="0"/>
              </a:rPr>
              <a:t>через рощу.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>
                <a:latin typeface="PF Din Text Cond Pro" pitchFamily="2" charset="0"/>
              </a:rPr>
              <a:t>Сложное предложение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 anchor="ctr"/>
          <a:lstStyle/>
          <a:p>
            <a:pPr marL="0" indent="0"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Две </a:t>
            </a:r>
            <a:r>
              <a:rPr lang="ru-RU" smtClean="0">
                <a:latin typeface="PF Din Text Cond Pro" pitchFamily="2" charset="0"/>
              </a:rPr>
              <a:t>или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более</a:t>
            </a:r>
            <a:r>
              <a:rPr lang="ru-RU" smtClean="0">
                <a:latin typeface="PF Din Text Cond Pro" pitchFamily="2" charset="0"/>
              </a:rPr>
              <a:t> грамматические основы.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856348" y="5511474"/>
            <a:ext cx="70330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Группа 17"/>
          <p:cNvGrpSpPr/>
          <p:nvPr/>
        </p:nvGrpSpPr>
        <p:grpSpPr>
          <a:xfrm>
            <a:off x="2613094" y="5488614"/>
            <a:ext cx="2971122" cy="45719"/>
            <a:chOff x="4250432" y="4869160"/>
            <a:chExt cx="4605667" cy="4819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Прямая соединительная линия 21"/>
          <p:cNvCxnSpPr/>
          <p:nvPr/>
        </p:nvCxnSpPr>
        <p:spPr>
          <a:xfrm>
            <a:off x="2483768" y="6164742"/>
            <a:ext cx="718786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Группа 26"/>
          <p:cNvGrpSpPr/>
          <p:nvPr/>
        </p:nvGrpSpPr>
        <p:grpSpPr>
          <a:xfrm>
            <a:off x="3341012" y="6141882"/>
            <a:ext cx="994107" cy="45719"/>
            <a:chOff x="4250432" y="4869160"/>
            <a:chExt cx="4605667" cy="48192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Объект 2"/>
          <p:cNvSpPr txBox="1">
            <a:spLocks/>
          </p:cNvSpPr>
          <p:nvPr/>
        </p:nvSpPr>
        <p:spPr>
          <a:xfrm>
            <a:off x="457200" y="220486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Средства связи: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интонация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,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союзы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,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союзные слова</a:t>
            </a:r>
            <a:r>
              <a:rPr lang="ru-RU" smtClean="0">
                <a:latin typeface="PF Din Text Cond Pro" pitchFamily="2" charset="0"/>
              </a:rPr>
              <a:t>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25" name="Объект 2"/>
          <p:cNvSpPr txBox="1">
            <a:spLocks/>
          </p:cNvSpPr>
          <p:nvPr/>
        </p:nvSpPr>
        <p:spPr>
          <a:xfrm>
            <a:off x="457200" y="364502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400" smtClean="0">
                <a:latin typeface="PF Din Text Cond Pro" pitchFamily="2" charset="0"/>
              </a:rPr>
              <a:t>[ </a:t>
            </a:r>
            <a:r>
              <a:rPr lang="ru-RU" sz="4400" u="sng" smtClean="0">
                <a:latin typeface="PF Din Text Cond Pro" pitchFamily="2" charset="0"/>
              </a:rPr>
              <a:t>     </a:t>
            </a:r>
            <a:r>
              <a:rPr lang="ru-RU" sz="4400" smtClean="0">
                <a:latin typeface="PF Din Text Cond Pro" pitchFamily="2" charset="0"/>
              </a:rPr>
              <a:t> </a:t>
            </a:r>
            <a:r>
              <a:rPr lang="ru-RU" sz="4400" u="dbl" smtClean="0">
                <a:latin typeface="PF Din Text Cond Pro" pitchFamily="2" charset="0"/>
              </a:rPr>
              <a:t>             </a:t>
            </a:r>
            <a:r>
              <a:rPr lang="ru-RU" sz="4400" smtClean="0">
                <a:latin typeface="PF Din Text Cond Pro" pitchFamily="2" charset="0"/>
              </a:rPr>
              <a:t> ], ( </a:t>
            </a:r>
            <a:r>
              <a:rPr lang="ru-RU" sz="4400" u="sng" smtClean="0">
                <a:latin typeface="PF Din Text Cond Pro" pitchFamily="2" charset="0"/>
              </a:rPr>
              <a:t>что</a:t>
            </a:r>
            <a:r>
              <a:rPr lang="ru-RU" sz="4400" smtClean="0">
                <a:latin typeface="PF Din Text Cond Pro" pitchFamily="2" charset="0"/>
              </a:rPr>
              <a:t> </a:t>
            </a:r>
            <a:r>
              <a:rPr lang="ru-RU" sz="4400" u="dbl" smtClean="0">
                <a:latin typeface="PF Din Text Cond Pro" pitchFamily="2" charset="0"/>
              </a:rPr>
              <a:t>            </a:t>
            </a:r>
            <a:r>
              <a:rPr lang="ru-RU" sz="4400" smtClean="0">
                <a:latin typeface="PF Din Text Cond Pro" pitchFamily="2" charset="0"/>
              </a:rPr>
              <a:t> ).</a:t>
            </a:r>
            <a:endParaRPr lang="ru-RU" sz="4400"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12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9628"/>
    </mc:Choice>
    <mc:Fallback xmlns="">
      <p:transition advTm="296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5" grpId="0" build="p"/>
      <p:bldP spid="25" grpId="1" build="allAtOnce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>
                <a:latin typeface="PF Din Text Cond Pro" pitchFamily="2" charset="0"/>
              </a:rPr>
              <a:t>Сложное предложение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 anchor="ctr"/>
          <a:lstStyle/>
          <a:p>
            <a:pPr marL="0" indent="0"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Две </a:t>
            </a:r>
            <a:r>
              <a:rPr lang="ru-RU" smtClean="0">
                <a:latin typeface="PF Din Text Cond Pro" pitchFamily="2" charset="0"/>
              </a:rPr>
              <a:t>или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более</a:t>
            </a:r>
            <a:r>
              <a:rPr lang="ru-RU" smtClean="0">
                <a:latin typeface="PF Din Text Cond Pro" pitchFamily="2" charset="0"/>
              </a:rPr>
              <a:t> грамматические основы.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457200" y="220486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Средства связи: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интонация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,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союзы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,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союзные слова</a:t>
            </a:r>
            <a:r>
              <a:rPr lang="ru-RU" smtClean="0">
                <a:latin typeface="PF Din Text Cond Pro" pitchFamily="2" charset="0"/>
              </a:rPr>
              <a:t>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5220072" y="3111860"/>
            <a:ext cx="238660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50000"/>
              </a:lnSpc>
              <a:buFont typeface="Arial" pitchFamily="34" charset="0"/>
              <a:buNone/>
            </a:pPr>
            <a:r>
              <a:rPr lang="ru-RU" sz="2400" b="1" smtClean="0">
                <a:latin typeface="PF Din Text Cond Pro" pitchFamily="2" charset="0"/>
              </a:rPr>
              <a:t>союзные</a:t>
            </a:r>
          </a:p>
          <a:p>
            <a:pPr marL="0" indent="0" algn="ctr">
              <a:lnSpc>
                <a:spcPct val="50000"/>
              </a:lnSpc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предложения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2656812" y="3111860"/>
            <a:ext cx="238660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50000"/>
              </a:lnSpc>
              <a:buFont typeface="Arial" pitchFamily="34" charset="0"/>
              <a:buNone/>
            </a:pPr>
            <a:r>
              <a:rPr lang="ru-RU" sz="2400" b="1" smtClean="0">
                <a:latin typeface="PF Din Text Cond Pro" pitchFamily="2" charset="0"/>
              </a:rPr>
              <a:t>безсоюзные</a:t>
            </a:r>
          </a:p>
          <a:p>
            <a:pPr marL="0" indent="0" algn="ctr">
              <a:lnSpc>
                <a:spcPct val="50000"/>
              </a:lnSpc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предложения</a:t>
            </a:r>
            <a:endParaRPr lang="ru-RU" sz="2400">
              <a:latin typeface="PF Din Text Cond Pro" pitchFamily="2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851920" y="2765986"/>
            <a:ext cx="0" cy="302332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17" idx="0"/>
          </p:cNvCxnSpPr>
          <p:nvPr/>
        </p:nvCxnSpPr>
        <p:spPr>
          <a:xfrm>
            <a:off x="6404497" y="2765986"/>
            <a:ext cx="8879" cy="345874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17" idx="0"/>
          </p:cNvCxnSpPr>
          <p:nvPr/>
        </p:nvCxnSpPr>
        <p:spPr>
          <a:xfrm>
            <a:off x="5364088" y="2765986"/>
            <a:ext cx="1049288" cy="345874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23" idx="2"/>
            <a:endCxn id="17" idx="0"/>
          </p:cNvCxnSpPr>
          <p:nvPr/>
        </p:nvCxnSpPr>
        <p:spPr>
          <a:xfrm>
            <a:off x="4572000" y="2809528"/>
            <a:ext cx="1841376" cy="302332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бъект 2"/>
          <p:cNvSpPr txBox="1">
            <a:spLocks/>
          </p:cNvSpPr>
          <p:nvPr/>
        </p:nvSpPr>
        <p:spPr>
          <a:xfrm>
            <a:off x="457200" y="3724795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           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сложносочинённые</a:t>
            </a:r>
            <a:r>
              <a:rPr lang="ru-RU" smtClean="0">
                <a:latin typeface="PF Din Text Cond Pro" pitchFamily="2" charset="0"/>
              </a:rPr>
              <a:t> и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сложноподчинённые</a:t>
            </a:r>
            <a:r>
              <a:rPr lang="ru-RU" smtClean="0">
                <a:latin typeface="PF Din Text Cond Pro" pitchFamily="2" charset="0"/>
              </a:rPr>
              <a:t>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8" name="Объект 2"/>
          <p:cNvSpPr txBox="1">
            <a:spLocks/>
          </p:cNvSpPr>
          <p:nvPr/>
        </p:nvSpPr>
        <p:spPr>
          <a:xfrm>
            <a:off x="1835696" y="4329459"/>
            <a:ext cx="238660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75000"/>
              </a:lnSpc>
              <a:buFont typeface="Arial" pitchFamily="34" charset="0"/>
              <a:buNone/>
            </a:pPr>
            <a:r>
              <a:rPr lang="ru-RU" sz="2400" b="1" dirty="0" smtClean="0">
                <a:latin typeface="PF Din Text Cond Pro" pitchFamily="2" charset="0"/>
              </a:rPr>
              <a:t>интонация +</a:t>
            </a:r>
            <a:br>
              <a:rPr lang="ru-RU" sz="2400" b="1" dirty="0" smtClean="0">
                <a:latin typeface="PF Din Text Cond Pro" pitchFamily="2" charset="0"/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сочинит. союзы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0" name="Заголовок 1"/>
          <p:cNvSpPr txBox="1">
            <a:spLocks/>
          </p:cNvSpPr>
          <p:nvPr/>
        </p:nvSpPr>
        <p:spPr>
          <a:xfrm>
            <a:off x="-108520" y="4873542"/>
            <a:ext cx="9361040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B050"/>
                </a:solidFill>
                <a:latin typeface="Propisi" pitchFamily="2" charset="0"/>
              </a:rPr>
              <a:t>Шёл мелкий снежок,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а</a:t>
            </a:r>
            <a:r>
              <a:rPr lang="ru-RU" sz="3200" b="1" dirty="0" smtClean="0">
                <a:solidFill>
                  <a:srgbClr val="00B050"/>
                </a:solidFill>
                <a:latin typeface="Propisi" pitchFamily="2" charset="0"/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  <a:latin typeface="Propisi" pitchFamily="2" charset="0"/>
              </a:rPr>
              <a:t>вокруг стояла необыкновенная тишина</a:t>
            </a:r>
            <a:r>
              <a:rPr lang="ru-RU" sz="3200" b="1" dirty="0" smtClean="0">
                <a:solidFill>
                  <a:srgbClr val="00B050"/>
                </a:solidFill>
                <a:latin typeface="Propisi" pitchFamily="2" charset="0"/>
              </a:rPr>
              <a:t>. </a:t>
            </a:r>
            <a:endParaRPr lang="ru-RU" sz="3200" b="1" dirty="0">
              <a:solidFill>
                <a:srgbClr val="7030A0"/>
              </a:solidFill>
              <a:latin typeface="Propisi" pitchFamily="2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2076923" y="5484178"/>
            <a:ext cx="936104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Группа 41"/>
          <p:cNvGrpSpPr/>
          <p:nvPr/>
        </p:nvGrpSpPr>
        <p:grpSpPr>
          <a:xfrm>
            <a:off x="251520" y="5461318"/>
            <a:ext cx="576064" cy="45719"/>
            <a:chOff x="4250432" y="4869160"/>
            <a:chExt cx="4605667" cy="48192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Группа 44"/>
          <p:cNvGrpSpPr/>
          <p:nvPr/>
        </p:nvGrpSpPr>
        <p:grpSpPr>
          <a:xfrm>
            <a:off x="4428336" y="5461318"/>
            <a:ext cx="946690" cy="45719"/>
            <a:chOff x="4250432" y="4869160"/>
            <a:chExt cx="4605667" cy="48192"/>
          </a:xfrm>
        </p:grpSpPr>
        <p:cxnSp>
          <p:nvCxnSpPr>
            <p:cNvPr id="46" name="Прямая соединительная линия 45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Прямая соединительная линия 47"/>
          <p:cNvCxnSpPr/>
          <p:nvPr/>
        </p:nvCxnSpPr>
        <p:spPr>
          <a:xfrm>
            <a:off x="7648634" y="5484178"/>
            <a:ext cx="1029714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Объект 2"/>
          <p:cNvSpPr txBox="1">
            <a:spLocks/>
          </p:cNvSpPr>
          <p:nvPr/>
        </p:nvSpPr>
        <p:spPr>
          <a:xfrm>
            <a:off x="6713406" y="5356742"/>
            <a:ext cx="230425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dirty="0"/>
              <a:t>[</a:t>
            </a:r>
            <a:r>
              <a:rPr lang="ru-RU" sz="1800" u="dbl" dirty="0"/>
              <a:t>   </a:t>
            </a:r>
            <a:r>
              <a:rPr lang="ru-RU" sz="1800" u="dbl" dirty="0" smtClean="0"/>
              <a:t>   </a:t>
            </a:r>
            <a:r>
              <a:rPr lang="ru-RU" sz="1800" dirty="0" smtClean="0"/>
              <a:t> </a:t>
            </a:r>
            <a:r>
              <a:rPr lang="ru-RU" sz="1800" u="sng" dirty="0" smtClean="0"/>
              <a:t>     </a:t>
            </a:r>
            <a:r>
              <a:rPr lang="ru-RU" sz="1800" dirty="0"/>
              <a:t>], </a:t>
            </a:r>
            <a:r>
              <a:rPr lang="ru-RU" sz="1800" b="1" dirty="0"/>
              <a:t>а</a:t>
            </a:r>
            <a:r>
              <a:rPr lang="ru-RU" sz="1800" dirty="0"/>
              <a:t> [</a:t>
            </a:r>
            <a:r>
              <a:rPr lang="ru-RU" sz="1800" u="dbl" dirty="0"/>
              <a:t> </a:t>
            </a:r>
            <a:r>
              <a:rPr lang="ru-RU" sz="1800" u="dbl" dirty="0" smtClean="0"/>
              <a:t>    </a:t>
            </a:r>
            <a:r>
              <a:rPr lang="ru-RU" sz="1800" dirty="0" smtClean="0"/>
              <a:t> </a:t>
            </a:r>
            <a:r>
              <a:rPr lang="ru-RU" sz="1800" u="sng" dirty="0" smtClean="0"/>
              <a:t>    </a:t>
            </a:r>
            <a:r>
              <a:rPr lang="ru-RU" sz="1800" dirty="0"/>
              <a:t>].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4888498" y="3724795"/>
            <a:ext cx="3312368" cy="604664"/>
          </a:xfrm>
          <a:prstGeom prst="rect">
            <a:avLst/>
          </a:prstGeom>
          <a:solidFill>
            <a:schemeClr val="bg1">
              <a:alpha val="70000"/>
            </a:scheme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flipV="1">
            <a:off x="3032101" y="3695546"/>
            <a:ext cx="3346999" cy="165502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6404497" y="3681253"/>
            <a:ext cx="0" cy="179795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3029000" y="3068318"/>
            <a:ext cx="1927414" cy="612934"/>
          </a:xfrm>
          <a:prstGeom prst="rect">
            <a:avLst/>
          </a:prstGeom>
          <a:solidFill>
            <a:schemeClr val="bg1">
              <a:alpha val="70000"/>
            </a:scheme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-495856" y="5630184"/>
            <a:ext cx="8208912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То</a:t>
            </a:r>
            <a:r>
              <a:rPr lang="ru-RU" sz="3200" b="1" dirty="0">
                <a:solidFill>
                  <a:srgbClr val="00B050"/>
                </a:solidFill>
                <a:latin typeface="Propisi" pitchFamily="2" charset="0"/>
              </a:rPr>
              <a:t> </a:t>
            </a:r>
            <a:r>
              <a:rPr lang="ru-RU" sz="3200" b="1" dirty="0" smtClean="0">
                <a:solidFill>
                  <a:srgbClr val="00B050"/>
                </a:solidFill>
                <a:latin typeface="Propisi" pitchFamily="2" charset="0"/>
              </a:rPr>
              <a:t>ветер </a:t>
            </a:r>
            <a:r>
              <a:rPr lang="ru-RU" sz="3200" b="1" dirty="0">
                <a:solidFill>
                  <a:srgbClr val="00B050"/>
                </a:solidFill>
                <a:latin typeface="Propisi" pitchFamily="2" charset="0"/>
              </a:rPr>
              <a:t>грозно </a:t>
            </a:r>
            <a:r>
              <a:rPr lang="ru-RU" sz="3200" b="1" dirty="0" smtClean="0">
                <a:solidFill>
                  <a:srgbClr val="00B050"/>
                </a:solidFill>
                <a:latin typeface="Propisi" pitchFamily="2" charset="0"/>
              </a:rPr>
              <a:t>шумит,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то </a:t>
            </a:r>
            <a:r>
              <a:rPr lang="ru-RU" sz="3200" b="1" dirty="0" smtClean="0">
                <a:solidFill>
                  <a:srgbClr val="7030A0"/>
                </a:solidFill>
                <a:latin typeface="Propisi" pitchFamily="2" charset="0"/>
              </a:rPr>
              <a:t>небо </a:t>
            </a:r>
            <a:r>
              <a:rPr lang="ru-RU" sz="3200" b="1" dirty="0">
                <a:solidFill>
                  <a:srgbClr val="7030A0"/>
                </a:solidFill>
                <a:latin typeface="Propisi" pitchFamily="2" charset="0"/>
              </a:rPr>
              <a:t>зло хмурится</a:t>
            </a:r>
            <a:r>
              <a:rPr lang="ru-RU" sz="3200" b="1" dirty="0">
                <a:solidFill>
                  <a:srgbClr val="00B050"/>
                </a:solidFill>
                <a:latin typeface="Propisi" pitchFamily="2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Propisi" pitchFamily="2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849102" y="6236493"/>
            <a:ext cx="70330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Группа 31"/>
          <p:cNvGrpSpPr/>
          <p:nvPr/>
        </p:nvGrpSpPr>
        <p:grpSpPr>
          <a:xfrm>
            <a:off x="2627077" y="6213633"/>
            <a:ext cx="1041359" cy="45719"/>
            <a:chOff x="4250432" y="4869160"/>
            <a:chExt cx="4605667" cy="48192"/>
          </a:xfrm>
        </p:grpSpPr>
        <p:cxnSp>
          <p:nvCxnSpPr>
            <p:cNvPr id="33" name="Прямая соединительная линия 32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5439171" y="6213633"/>
            <a:ext cx="1386050" cy="45719"/>
            <a:chOff x="4250432" y="4869160"/>
            <a:chExt cx="4605667" cy="48192"/>
          </a:xfrm>
        </p:grpSpPr>
        <p:cxnSp>
          <p:nvCxnSpPr>
            <p:cNvPr id="36" name="Прямая соединительная линия 35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Прямая соединительная линия 48"/>
          <p:cNvCxnSpPr/>
          <p:nvPr/>
        </p:nvCxnSpPr>
        <p:spPr>
          <a:xfrm>
            <a:off x="4287736" y="6243086"/>
            <a:ext cx="528406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Объект 2"/>
          <p:cNvSpPr txBox="1">
            <a:spLocks/>
          </p:cNvSpPr>
          <p:nvPr/>
        </p:nvSpPr>
        <p:spPr>
          <a:xfrm>
            <a:off x="6588224" y="6195549"/>
            <a:ext cx="2636509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/>
              <a:t>То</a:t>
            </a:r>
            <a:r>
              <a:rPr lang="ru-RU" sz="1800" dirty="0"/>
              <a:t> [</a:t>
            </a:r>
            <a:r>
              <a:rPr lang="ru-RU" sz="1800" u="sng" dirty="0"/>
              <a:t>   </a:t>
            </a:r>
            <a:r>
              <a:rPr lang="ru-RU" sz="1800" dirty="0"/>
              <a:t> </a:t>
            </a:r>
            <a:r>
              <a:rPr lang="ru-RU" sz="1800" u="dbl" dirty="0"/>
              <a:t> </a:t>
            </a:r>
            <a:r>
              <a:rPr lang="ru-RU" sz="1800" u="dbl" dirty="0" smtClean="0"/>
              <a:t>     </a:t>
            </a:r>
            <a:r>
              <a:rPr lang="ru-RU" sz="1800" dirty="0"/>
              <a:t>], </a:t>
            </a:r>
            <a:r>
              <a:rPr lang="ru-RU" sz="1800" b="1" dirty="0"/>
              <a:t>то</a:t>
            </a:r>
            <a:r>
              <a:rPr lang="ru-RU" sz="1800" dirty="0"/>
              <a:t> [</a:t>
            </a:r>
            <a:r>
              <a:rPr lang="ru-RU" sz="1800" u="sng" dirty="0"/>
              <a:t>     </a:t>
            </a:r>
            <a:r>
              <a:rPr lang="ru-RU" sz="1800" dirty="0"/>
              <a:t> </a:t>
            </a:r>
            <a:r>
              <a:rPr lang="ru-RU" sz="1800" u="dbl" dirty="0"/>
              <a:t>  </a:t>
            </a:r>
            <a:r>
              <a:rPr lang="ru-RU" sz="1800" u="dbl" dirty="0" smtClean="0"/>
              <a:t>   </a:t>
            </a:r>
            <a:r>
              <a:rPr lang="ru-RU" sz="1800" dirty="0"/>
              <a:t>].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722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0923"/>
    </mc:Choice>
    <mc:Fallback xmlns="">
      <p:transition advTm="8092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95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37" grpId="0" build="p"/>
      <p:bldP spid="38" grpId="0"/>
      <p:bldP spid="38" grpId="1"/>
      <p:bldP spid="40" grpId="0"/>
      <p:bldP spid="40" grpId="1"/>
      <p:bldP spid="50" grpId="0"/>
      <p:bldP spid="50" grpId="1"/>
      <p:bldP spid="51" grpId="0" animBg="1"/>
      <p:bldP spid="51" grpId="1" animBg="1"/>
      <p:bldP spid="54" grpId="0" animBg="1"/>
      <p:bldP spid="28" grpId="0"/>
      <p:bldP spid="28" grpId="1"/>
      <p:bldP spid="55" grpId="0"/>
      <p:bldP spid="55" grpId="1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>
                <a:latin typeface="PF Din Text Cond Pro" pitchFamily="2" charset="0"/>
              </a:rPr>
              <a:t>Сложное предложение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 anchor="ctr"/>
          <a:lstStyle/>
          <a:p>
            <a:pPr marL="0" indent="0"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Две </a:t>
            </a:r>
            <a:r>
              <a:rPr lang="ru-RU" smtClean="0">
                <a:latin typeface="PF Din Text Cond Pro" pitchFamily="2" charset="0"/>
              </a:rPr>
              <a:t>или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более</a:t>
            </a:r>
            <a:r>
              <a:rPr lang="ru-RU" smtClean="0">
                <a:latin typeface="PF Din Text Cond Pro" pitchFamily="2" charset="0"/>
              </a:rPr>
              <a:t> грамматические основы.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457200" y="220486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Средства связи: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интонация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,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союзы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,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союзные слова</a:t>
            </a:r>
            <a:r>
              <a:rPr lang="ru-RU" smtClean="0">
                <a:latin typeface="PF Din Text Cond Pro" pitchFamily="2" charset="0"/>
              </a:rPr>
              <a:t>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5220072" y="3111860"/>
            <a:ext cx="238660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50000"/>
              </a:lnSpc>
              <a:buFont typeface="Arial" pitchFamily="34" charset="0"/>
              <a:buNone/>
            </a:pPr>
            <a:r>
              <a:rPr lang="ru-RU" sz="2400" b="1" smtClean="0">
                <a:latin typeface="PF Din Text Cond Pro" pitchFamily="2" charset="0"/>
              </a:rPr>
              <a:t>союзные</a:t>
            </a:r>
          </a:p>
          <a:p>
            <a:pPr marL="0" indent="0" algn="ctr">
              <a:lnSpc>
                <a:spcPct val="50000"/>
              </a:lnSpc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предложения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2656812" y="3111860"/>
            <a:ext cx="238660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50000"/>
              </a:lnSpc>
              <a:buFont typeface="Arial" pitchFamily="34" charset="0"/>
              <a:buNone/>
            </a:pPr>
            <a:r>
              <a:rPr lang="ru-RU" sz="2400" b="1" smtClean="0">
                <a:latin typeface="PF Din Text Cond Pro" pitchFamily="2" charset="0"/>
              </a:rPr>
              <a:t>безсоюзные</a:t>
            </a:r>
          </a:p>
          <a:p>
            <a:pPr marL="0" indent="0" algn="ctr">
              <a:lnSpc>
                <a:spcPct val="50000"/>
              </a:lnSpc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предложения</a:t>
            </a:r>
            <a:endParaRPr lang="ru-RU" sz="2400">
              <a:latin typeface="PF Din Text Cond Pro" pitchFamily="2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851920" y="2765986"/>
            <a:ext cx="0" cy="302332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17" idx="0"/>
          </p:cNvCxnSpPr>
          <p:nvPr/>
        </p:nvCxnSpPr>
        <p:spPr>
          <a:xfrm>
            <a:off x="6404497" y="2765986"/>
            <a:ext cx="8879" cy="345874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17" idx="0"/>
          </p:cNvCxnSpPr>
          <p:nvPr/>
        </p:nvCxnSpPr>
        <p:spPr>
          <a:xfrm>
            <a:off x="5364088" y="2765986"/>
            <a:ext cx="1049288" cy="345874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23" idx="2"/>
            <a:endCxn id="17" idx="0"/>
          </p:cNvCxnSpPr>
          <p:nvPr/>
        </p:nvCxnSpPr>
        <p:spPr>
          <a:xfrm>
            <a:off x="4572000" y="2809528"/>
            <a:ext cx="1841376" cy="302332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бъект 2"/>
          <p:cNvSpPr txBox="1">
            <a:spLocks/>
          </p:cNvSpPr>
          <p:nvPr/>
        </p:nvSpPr>
        <p:spPr>
          <a:xfrm>
            <a:off x="457200" y="3724795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>
                <a:solidFill>
                  <a:srgbClr val="00B050"/>
                </a:solidFill>
                <a:latin typeface="PF Din Text Cond Pro" pitchFamily="2" charset="0"/>
              </a:rPr>
              <a:t>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           сложносочинённые</a:t>
            </a:r>
            <a:r>
              <a:rPr lang="ru-RU" smtClean="0">
                <a:latin typeface="PF Din Text Cond Pro" pitchFamily="2" charset="0"/>
              </a:rPr>
              <a:t> </a:t>
            </a:r>
            <a:r>
              <a:rPr lang="ru-RU">
                <a:latin typeface="PF Din Text Cond Pro" pitchFamily="2" charset="0"/>
              </a:rPr>
              <a:t>и </a:t>
            </a:r>
            <a:r>
              <a:rPr lang="ru-RU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сложноподчинённые</a:t>
            </a:r>
            <a:r>
              <a:rPr lang="ru-RU">
                <a:latin typeface="PF Din Text Cond Pro" pitchFamily="2" charset="0"/>
              </a:rPr>
              <a:t>.</a:t>
            </a:r>
          </a:p>
        </p:txBody>
      </p:sp>
      <p:sp>
        <p:nvSpPr>
          <p:cNvPr id="38" name="Объект 2"/>
          <p:cNvSpPr txBox="1">
            <a:spLocks/>
          </p:cNvSpPr>
          <p:nvPr/>
        </p:nvSpPr>
        <p:spPr>
          <a:xfrm>
            <a:off x="4870376" y="4329459"/>
            <a:ext cx="3374032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75000"/>
              </a:lnSpc>
              <a:buFont typeface="Arial" pitchFamily="34" charset="0"/>
              <a:buNone/>
            </a:pPr>
            <a:r>
              <a:rPr lang="ru-RU" sz="2400" b="1" smtClean="0">
                <a:latin typeface="PF Din Text Cond Pro" pitchFamily="2" charset="0"/>
              </a:rPr>
              <a:t>интонация +</a:t>
            </a:r>
            <a:br>
              <a:rPr lang="ru-RU" sz="2400" b="1" smtClean="0">
                <a:latin typeface="PF Din Text Cond Pro" pitchFamily="2" charset="0"/>
              </a:rPr>
            </a:br>
            <a:r>
              <a:rPr lang="ru-RU" sz="2400" b="1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подчин. союзы / с. слова</a:t>
            </a:r>
            <a:endParaRPr lang="ru-RU" sz="240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0" name="Заголовок 1"/>
          <p:cNvSpPr txBox="1">
            <a:spLocks/>
          </p:cNvSpPr>
          <p:nvPr/>
        </p:nvSpPr>
        <p:spPr>
          <a:xfrm>
            <a:off x="-36512" y="4893179"/>
            <a:ext cx="8208912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rgbClr val="00B050"/>
                </a:solidFill>
                <a:latin typeface="Propisi" pitchFamily="2" charset="0"/>
              </a:rPr>
              <a:t>Зима оказалась не такой лютой,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какой </a:t>
            </a:r>
            <a:r>
              <a:rPr lang="ru-RU" sz="3200" b="1" dirty="0" smtClean="0">
                <a:solidFill>
                  <a:srgbClr val="7030A0"/>
                </a:solidFill>
                <a:latin typeface="Propisi" pitchFamily="2" charset="0"/>
              </a:rPr>
              <a:t>её </a:t>
            </a:r>
            <a:r>
              <a:rPr lang="ru-RU" sz="3200" b="1" dirty="0">
                <a:solidFill>
                  <a:srgbClr val="7030A0"/>
                </a:solidFill>
                <a:latin typeface="Propisi" pitchFamily="2" charset="0"/>
              </a:rPr>
              <a:t>все ожидали.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 </a:t>
            </a:r>
            <a:endParaRPr lang="ru-RU" sz="3200" b="1" dirty="0">
              <a:solidFill>
                <a:srgbClr val="7030A0"/>
              </a:solidFill>
              <a:latin typeface="Propisi" pitchFamily="2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304932" y="5511474"/>
            <a:ext cx="639372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Группа 41"/>
          <p:cNvGrpSpPr/>
          <p:nvPr/>
        </p:nvGrpSpPr>
        <p:grpSpPr>
          <a:xfrm>
            <a:off x="1057256" y="5488614"/>
            <a:ext cx="1386050" cy="45719"/>
            <a:chOff x="4250432" y="4869160"/>
            <a:chExt cx="4605667" cy="48192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Группа 44"/>
          <p:cNvGrpSpPr/>
          <p:nvPr/>
        </p:nvGrpSpPr>
        <p:grpSpPr>
          <a:xfrm>
            <a:off x="6547280" y="5488614"/>
            <a:ext cx="1260045" cy="45719"/>
            <a:chOff x="4250432" y="4869160"/>
            <a:chExt cx="4605667" cy="48192"/>
          </a:xfrm>
        </p:grpSpPr>
        <p:cxnSp>
          <p:nvCxnSpPr>
            <p:cNvPr id="46" name="Прямая соединительная линия 45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Прямая соединительная линия 47"/>
          <p:cNvCxnSpPr/>
          <p:nvPr/>
        </p:nvCxnSpPr>
        <p:spPr>
          <a:xfrm>
            <a:off x="6079012" y="5511474"/>
            <a:ext cx="39699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Объект 2"/>
          <p:cNvSpPr txBox="1">
            <a:spLocks/>
          </p:cNvSpPr>
          <p:nvPr/>
        </p:nvSpPr>
        <p:spPr>
          <a:xfrm>
            <a:off x="6372200" y="5488632"/>
            <a:ext cx="2819417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 smtClean="0"/>
              <a:t>[</a:t>
            </a:r>
            <a:r>
              <a:rPr lang="ru-RU" sz="1800" u="sng" dirty="0" smtClean="0"/>
              <a:t>   </a:t>
            </a:r>
            <a:r>
              <a:rPr lang="ru-RU" sz="1800" dirty="0" smtClean="0"/>
              <a:t> </a:t>
            </a:r>
            <a:r>
              <a:rPr lang="ru-RU" sz="1800" u="dbl" dirty="0" smtClean="0"/>
              <a:t>        </a:t>
            </a:r>
            <a:r>
              <a:rPr lang="ru-RU" sz="1800" dirty="0"/>
              <a:t>], </a:t>
            </a:r>
            <a:r>
              <a:rPr lang="ru-RU" sz="1800" b="1" dirty="0" smtClean="0"/>
              <a:t>какой</a:t>
            </a:r>
            <a:r>
              <a:rPr lang="ru-RU" sz="1800" dirty="0" smtClean="0"/>
              <a:t> </a:t>
            </a:r>
            <a:r>
              <a:rPr lang="ru-RU" sz="1800" dirty="0"/>
              <a:t>(</a:t>
            </a:r>
            <a:r>
              <a:rPr lang="ru-RU" sz="1800" u="sng" dirty="0" smtClean="0"/>
              <a:t>    </a:t>
            </a:r>
            <a:r>
              <a:rPr lang="ru-RU" sz="1800" dirty="0" smtClean="0"/>
              <a:t> </a:t>
            </a:r>
            <a:r>
              <a:rPr lang="ru-RU" sz="1800" u="dbl" dirty="0" smtClean="0"/>
              <a:t>       </a:t>
            </a:r>
            <a:r>
              <a:rPr lang="ru-RU" sz="1800" dirty="0"/>
              <a:t>)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1526479" y="3724795"/>
            <a:ext cx="3011245" cy="604664"/>
          </a:xfrm>
          <a:prstGeom prst="rect">
            <a:avLst/>
          </a:prstGeom>
          <a:solidFill>
            <a:schemeClr val="bg1">
              <a:alpha val="70000"/>
            </a:scheme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7" name="Группа 26"/>
          <p:cNvGrpSpPr/>
          <p:nvPr/>
        </p:nvGrpSpPr>
        <p:grpSpPr>
          <a:xfrm>
            <a:off x="3827686" y="5488614"/>
            <a:ext cx="946690" cy="45719"/>
            <a:chOff x="4250432" y="4869160"/>
            <a:chExt cx="4605667" cy="48192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Прямая соединительная линия 31"/>
          <p:cNvCxnSpPr/>
          <p:nvPr/>
        </p:nvCxnSpPr>
        <p:spPr>
          <a:xfrm flipV="1">
            <a:off x="3032101" y="3695546"/>
            <a:ext cx="3346999" cy="165502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404497" y="3681253"/>
            <a:ext cx="0" cy="179795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3029000" y="3068318"/>
            <a:ext cx="1927414" cy="612934"/>
          </a:xfrm>
          <a:prstGeom prst="rect">
            <a:avLst/>
          </a:prstGeom>
          <a:solidFill>
            <a:schemeClr val="bg1">
              <a:alpha val="70000"/>
            </a:scheme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Заголовок 1"/>
          <p:cNvSpPr txBox="1">
            <a:spLocks/>
          </p:cNvSpPr>
          <p:nvPr/>
        </p:nvSpPr>
        <p:spPr>
          <a:xfrm>
            <a:off x="-153232" y="5688544"/>
            <a:ext cx="9144000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rgbClr val="00B050"/>
                </a:solidFill>
                <a:latin typeface="Propisi" pitchFamily="2" charset="0"/>
              </a:rPr>
              <a:t>Ребята рассказали,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что</a:t>
            </a:r>
            <a:r>
              <a:rPr lang="ru-RU" sz="3200" b="1" dirty="0">
                <a:solidFill>
                  <a:srgbClr val="00B050"/>
                </a:solidFill>
                <a:latin typeface="Propisi" pitchFamily="2" charset="0"/>
              </a:rPr>
              <a:t> </a:t>
            </a:r>
            <a:r>
              <a:rPr lang="ru-RU" sz="3200" b="1" dirty="0">
                <a:solidFill>
                  <a:srgbClr val="7030A0"/>
                </a:solidFill>
                <a:latin typeface="Propisi" pitchFamily="2" charset="0"/>
              </a:rPr>
              <a:t>они нашли необычные вещи в чулане.</a:t>
            </a: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42304" y="6312922"/>
            <a:ext cx="936104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Группа 58"/>
          <p:cNvGrpSpPr/>
          <p:nvPr/>
        </p:nvGrpSpPr>
        <p:grpSpPr>
          <a:xfrm>
            <a:off x="1306839" y="6290062"/>
            <a:ext cx="1524655" cy="45719"/>
            <a:chOff x="4250432" y="4869160"/>
            <a:chExt cx="4605667" cy="48192"/>
          </a:xfrm>
        </p:grpSpPr>
        <p:cxnSp>
          <p:nvCxnSpPr>
            <p:cNvPr id="60" name="Прямая соединительная линия 59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Прямая соединительная линия 61"/>
          <p:cNvCxnSpPr/>
          <p:nvPr/>
        </p:nvCxnSpPr>
        <p:spPr>
          <a:xfrm>
            <a:off x="3634774" y="6318680"/>
            <a:ext cx="43669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Группа 62"/>
          <p:cNvGrpSpPr/>
          <p:nvPr/>
        </p:nvGrpSpPr>
        <p:grpSpPr>
          <a:xfrm>
            <a:off x="4158032" y="6290062"/>
            <a:ext cx="946690" cy="45719"/>
            <a:chOff x="4250432" y="4869160"/>
            <a:chExt cx="4605667" cy="48192"/>
          </a:xfrm>
        </p:grpSpPr>
        <p:cxnSp>
          <p:nvCxnSpPr>
            <p:cNvPr id="64" name="Прямая соединительная линия 63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Объект 2"/>
          <p:cNvSpPr txBox="1">
            <a:spLocks/>
          </p:cNvSpPr>
          <p:nvPr/>
        </p:nvSpPr>
        <p:spPr>
          <a:xfrm>
            <a:off x="5572402" y="6110712"/>
            <a:ext cx="440019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dirty="0" smtClean="0"/>
              <a:t>[</a:t>
            </a:r>
            <a:r>
              <a:rPr lang="ru-RU" sz="1800" u="sng" dirty="0" smtClean="0"/>
              <a:t>   </a:t>
            </a:r>
            <a:r>
              <a:rPr lang="ru-RU" sz="1800" dirty="0" smtClean="0"/>
              <a:t> </a:t>
            </a:r>
            <a:r>
              <a:rPr lang="ru-RU" sz="1800" u="dbl" dirty="0" smtClean="0"/>
              <a:t>        </a:t>
            </a:r>
            <a:r>
              <a:rPr lang="ru-RU" sz="1800" dirty="0"/>
              <a:t>], </a:t>
            </a:r>
            <a:r>
              <a:rPr lang="ru-RU" sz="1800" b="1" dirty="0" smtClean="0"/>
              <a:t>что </a:t>
            </a:r>
            <a:r>
              <a:rPr lang="ru-RU" sz="1800" dirty="0" smtClean="0"/>
              <a:t>(</a:t>
            </a:r>
            <a:r>
              <a:rPr lang="ru-RU" sz="1800" u="sng" dirty="0" smtClean="0"/>
              <a:t>    </a:t>
            </a:r>
            <a:r>
              <a:rPr lang="ru-RU" sz="1800" dirty="0" smtClean="0"/>
              <a:t> </a:t>
            </a:r>
            <a:r>
              <a:rPr lang="ru-RU" sz="1800" u="dbl" dirty="0" smtClean="0"/>
              <a:t>       </a:t>
            </a:r>
            <a:r>
              <a:rPr lang="ru-RU" sz="1800" dirty="0"/>
              <a:t>)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0028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5077"/>
    </mc:Choice>
    <mc:Fallback xmlns="">
      <p:transition advTm="450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9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  <p:bldP spid="40" grpId="1"/>
      <p:bldP spid="50" grpId="0"/>
      <p:bldP spid="50" grpId="1"/>
      <p:bldP spid="51" grpId="0" animBg="1"/>
      <p:bldP spid="57" grpId="0"/>
      <p:bldP spid="57" grpId="1"/>
      <p:bldP spid="66" grpId="0"/>
      <p:bldP spid="66" grpId="1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>
                <a:latin typeface="PF Din Text Cond Pro" pitchFamily="2" charset="0"/>
              </a:rPr>
              <a:t>Сложное предложение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 anchor="ctr"/>
          <a:lstStyle/>
          <a:p>
            <a:pPr marL="0" indent="0"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Две </a:t>
            </a:r>
            <a:r>
              <a:rPr lang="ru-RU" smtClean="0">
                <a:latin typeface="PF Din Text Cond Pro" pitchFamily="2" charset="0"/>
              </a:rPr>
              <a:t>или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более</a:t>
            </a:r>
            <a:r>
              <a:rPr lang="ru-RU" smtClean="0">
                <a:latin typeface="PF Din Text Cond Pro" pitchFamily="2" charset="0"/>
              </a:rPr>
              <a:t> грамматические основы.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457200" y="220486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Средства связи: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интонация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,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союзы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,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союзные слова</a:t>
            </a:r>
            <a:r>
              <a:rPr lang="ru-RU" smtClean="0">
                <a:latin typeface="PF Din Text Cond Pro" pitchFamily="2" charset="0"/>
              </a:rPr>
              <a:t>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5220072" y="3111860"/>
            <a:ext cx="238660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50000"/>
              </a:lnSpc>
              <a:buFont typeface="Arial" pitchFamily="34" charset="0"/>
              <a:buNone/>
            </a:pPr>
            <a:r>
              <a:rPr lang="ru-RU" sz="2400" b="1" smtClean="0">
                <a:latin typeface="PF Din Text Cond Pro" pitchFamily="2" charset="0"/>
              </a:rPr>
              <a:t>союзные</a:t>
            </a:r>
          </a:p>
          <a:p>
            <a:pPr marL="0" indent="0" algn="ctr">
              <a:lnSpc>
                <a:spcPct val="50000"/>
              </a:lnSpc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предложения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2656812" y="3111860"/>
            <a:ext cx="238660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50000"/>
              </a:lnSpc>
              <a:buFont typeface="Arial" pitchFamily="34" charset="0"/>
              <a:buNone/>
            </a:pPr>
            <a:r>
              <a:rPr lang="ru-RU" sz="2400" b="1" smtClean="0">
                <a:latin typeface="PF Din Text Cond Pro" pitchFamily="2" charset="0"/>
              </a:rPr>
              <a:t>безсоюзные</a:t>
            </a:r>
          </a:p>
          <a:p>
            <a:pPr marL="0" indent="0" algn="ctr">
              <a:lnSpc>
                <a:spcPct val="50000"/>
              </a:lnSpc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предложения</a:t>
            </a:r>
            <a:endParaRPr lang="ru-RU" sz="2400">
              <a:latin typeface="PF Din Text Cond Pro" pitchFamily="2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851920" y="2765986"/>
            <a:ext cx="0" cy="302332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17" idx="0"/>
          </p:cNvCxnSpPr>
          <p:nvPr/>
        </p:nvCxnSpPr>
        <p:spPr>
          <a:xfrm>
            <a:off x="6404497" y="2765986"/>
            <a:ext cx="8879" cy="345874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17" idx="0"/>
          </p:cNvCxnSpPr>
          <p:nvPr/>
        </p:nvCxnSpPr>
        <p:spPr>
          <a:xfrm>
            <a:off x="5364088" y="2765986"/>
            <a:ext cx="1049288" cy="345874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23" idx="2"/>
            <a:endCxn id="17" idx="0"/>
          </p:cNvCxnSpPr>
          <p:nvPr/>
        </p:nvCxnSpPr>
        <p:spPr>
          <a:xfrm>
            <a:off x="4572000" y="2809528"/>
            <a:ext cx="1841376" cy="302332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бъект 2"/>
          <p:cNvSpPr txBox="1">
            <a:spLocks/>
          </p:cNvSpPr>
          <p:nvPr/>
        </p:nvSpPr>
        <p:spPr>
          <a:xfrm>
            <a:off x="457200" y="3724795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            сложносочинённые</a:t>
            </a:r>
            <a:r>
              <a:rPr lang="ru-RU" smtClean="0">
                <a:latin typeface="PF Din Text Cond Pro" pitchFamily="2" charset="0"/>
              </a:rPr>
              <a:t> и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сложноподчинённые</a:t>
            </a:r>
            <a:r>
              <a:rPr lang="ru-RU" smtClean="0">
                <a:latin typeface="PF Din Text Cond Pro" pitchFamily="2" charset="0"/>
              </a:rPr>
              <a:t>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8" name="Объект 2"/>
          <p:cNvSpPr txBox="1">
            <a:spLocks/>
          </p:cNvSpPr>
          <p:nvPr/>
        </p:nvSpPr>
        <p:spPr>
          <a:xfrm>
            <a:off x="4870376" y="4329459"/>
            <a:ext cx="3374032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75000"/>
              </a:lnSpc>
              <a:buFont typeface="Arial" pitchFamily="34" charset="0"/>
              <a:buNone/>
            </a:pPr>
            <a:r>
              <a:rPr lang="ru-RU" sz="2400" b="1" smtClean="0">
                <a:latin typeface="PF Din Text Cond Pro" pitchFamily="2" charset="0"/>
              </a:rPr>
              <a:t>интонация +</a:t>
            </a:r>
            <a:br>
              <a:rPr lang="ru-RU" sz="2400" b="1" smtClean="0">
                <a:latin typeface="PF Din Text Cond Pro" pitchFamily="2" charset="0"/>
              </a:rPr>
            </a:br>
            <a:r>
              <a:rPr lang="ru-RU" sz="2400" b="1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подчин. союзы / с. слова</a:t>
            </a:r>
            <a:endParaRPr lang="ru-RU" sz="240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526479" y="3724795"/>
            <a:ext cx="3011245" cy="604664"/>
          </a:xfrm>
          <a:prstGeom prst="rect">
            <a:avLst/>
          </a:prstGeom>
          <a:solidFill>
            <a:schemeClr val="bg1">
              <a:alpha val="70000"/>
            </a:scheme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бъект 2"/>
          <p:cNvSpPr txBox="1">
            <a:spLocks/>
          </p:cNvSpPr>
          <p:nvPr/>
        </p:nvSpPr>
        <p:spPr>
          <a:xfrm>
            <a:off x="1835696" y="4329459"/>
            <a:ext cx="238660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75000"/>
              </a:lnSpc>
              <a:buFont typeface="Arial" pitchFamily="34" charset="0"/>
              <a:buNone/>
            </a:pPr>
            <a:r>
              <a:rPr lang="ru-RU" sz="2400" b="1" smtClean="0">
                <a:latin typeface="PF Din Text Cond Pro" pitchFamily="2" charset="0"/>
              </a:rPr>
              <a:t>интонация +</a:t>
            </a:r>
            <a:br>
              <a:rPr lang="ru-RU" sz="2400" b="1" smtClean="0">
                <a:latin typeface="PF Din Text Cond Pro" pitchFamily="2" charset="0"/>
              </a:rPr>
            </a:br>
            <a:r>
              <a:rPr lang="ru-RU" sz="2400" b="1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сочинит. союзы</a:t>
            </a:r>
            <a:endParaRPr lang="ru-RU" sz="240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V="1">
            <a:off x="3032101" y="3695546"/>
            <a:ext cx="3346999" cy="165502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404497" y="3681253"/>
            <a:ext cx="0" cy="179795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3029000" y="3068318"/>
            <a:ext cx="1927414" cy="612934"/>
          </a:xfrm>
          <a:prstGeom prst="rect">
            <a:avLst/>
          </a:prstGeom>
          <a:solidFill>
            <a:schemeClr val="bg1">
              <a:alpha val="70000"/>
            </a:scheme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4493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73060"/>
    </mc:Choice>
    <mc:Fallback xmlns="">
      <p:transition advTm="730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32" grpId="0"/>
      <p:bldP spid="35" grpId="0" animBg="1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5000">
                <a:srgbClr val="A95DF5"/>
              </a:gs>
              <a:gs pos="0">
                <a:srgbClr val="D1B9FD"/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-63043512" y="12620"/>
            <a:ext cx="73152000" cy="6858000"/>
            <a:chOff x="-63043512" y="12620"/>
            <a:chExt cx="73152000" cy="685800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-26467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-1732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-44755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-35611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6304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5389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-817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964488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0"/>
            <a:ext cx="77724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rgbClr val="E5DCF2"/>
                </a:solidFill>
                <a:latin typeface="PF Din Text Cond Pro" pitchFamily="2" charset="0"/>
              </a:rPr>
              <a:t>www.</a:t>
            </a:r>
            <a:r>
              <a:rPr lang="en-US" smtClean="0">
                <a:solidFill>
                  <a:schemeClr val="bg1"/>
                </a:solidFill>
                <a:latin typeface="PF Din Text Cond Pro" pitchFamily="2" charset="0"/>
              </a:rPr>
              <a:t>InfoUrok</a:t>
            </a:r>
            <a:r>
              <a:rPr lang="en-US" smtClean="0">
                <a:solidFill>
                  <a:srgbClr val="E5DCF2"/>
                </a:solidFill>
                <a:latin typeface="PF Din Text Cond Pro" pitchFamily="2" charset="0"/>
              </a:rPr>
              <a:t>.ru</a:t>
            </a:r>
            <a:endParaRPr lang="ru-RU" dirty="0">
              <a:solidFill>
                <a:srgbClr val="E5DCF2"/>
              </a:solidFill>
              <a:latin typeface="PF Din Text Cond Pro" pitchFamily="2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45811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>
              <a:latin typeface="PF Din Text Cond Pro" pitchFamily="2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© InfoUrok.ru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05219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6.25295 -1.85185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0" objId="20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6.3|16.1|2.7|2.6|22.8|1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2.2|2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9.4|16.1|9.8|12.3|9.4|2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0.2|5.7|25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5032</TotalTime>
  <Words>295</Words>
  <Application>Microsoft Office PowerPoint</Application>
  <PresentationFormat>Экран (4:3)</PresentationFormat>
  <Paragraphs>69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Сложное предложение</vt:lpstr>
      <vt:lpstr>Сложное предложение</vt:lpstr>
      <vt:lpstr>Сложное предложение</vt:lpstr>
      <vt:lpstr>Сложное предложение</vt:lpstr>
      <vt:lpstr>Сложное предложение</vt:lpstr>
      <vt:lpstr>Сложное предложение</vt:lpstr>
      <vt:lpstr>Сложное предложение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Раздва Тричетыре Пякть</dc:title>
  <dc:creator>Katlianik</dc:creator>
  <cp:lastModifiedBy>Admin</cp:lastModifiedBy>
  <cp:revision>94</cp:revision>
  <dcterms:created xsi:type="dcterms:W3CDTF">2011-12-08T07:08:27Z</dcterms:created>
  <dcterms:modified xsi:type="dcterms:W3CDTF">2012-09-21T11:57:10Z</dcterms:modified>
</cp:coreProperties>
</file>