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81" r:id="rId4"/>
    <p:sldId id="282" r:id="rId5"/>
    <p:sldId id="283" r:id="rId6"/>
    <p:sldId id="284" r:id="rId7"/>
    <p:sldId id="286" r:id="rId8"/>
    <p:sldId id="288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DCF2"/>
    <a:srgbClr val="D1B9FD"/>
    <a:srgbClr val="D2C6FE"/>
    <a:srgbClr val="A95DF5"/>
    <a:srgbClr val="D9C6FE"/>
    <a:srgbClr val="AC55ED"/>
    <a:srgbClr val="D7C8FC"/>
    <a:srgbClr val="9E58EA"/>
    <a:srgbClr val="C8C2EE"/>
    <a:srgbClr val="7B2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5681" autoAdjust="0"/>
  </p:normalViewPr>
  <p:slideViewPr>
    <p:cSldViewPr>
      <p:cViewPr>
        <p:scale>
          <a:sx n="50" d="100"/>
          <a:sy n="50" d="100"/>
        </p:scale>
        <p:origin x="-196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9914">
        <p:fade/>
      </p:transition>
    </mc:Choice>
    <mc:Fallback xmlns="">
      <p:transition spd="med" advTm="39914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bg1"/>
                </a:solidFill>
                <a:latin typeface="PF Din Text Cond Pro" pitchFamily="2" charset="0"/>
              </a:rPr>
              <a:t>Сложное предложение</a:t>
            </a:r>
            <a:endParaRPr lang="ru-RU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1"/>
          <p:cNvSpPr txBox="1">
            <a:spLocks/>
          </p:cNvSpPr>
          <p:nvPr/>
        </p:nvSpPr>
        <p:spPr>
          <a:xfrm>
            <a:off x="467544" y="4847670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Гроза </a:t>
            </a:r>
            <a:r>
              <a:rPr lang="ru-RU" b="1" dirty="0" smtClean="0">
                <a:solidFill>
                  <a:srgbClr val="00B050"/>
                </a:solidFill>
                <a:latin typeface="Propisi" pitchFamily="2" charset="0"/>
              </a:rPr>
              <a:t>закончилась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>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Воздух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стал необыкновенно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свеж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>. </a:t>
            </a:r>
            <a:b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С</a:t>
            </a: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олнце 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засветило по-прежнему ярко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. 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67544" y="4848240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Гроза закончилась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воздух стал необыкновенно свеж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солнце 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засветило по-прежнему ярко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Сложное предложение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28180" y="4862754"/>
            <a:ext cx="93610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2771800" y="4839894"/>
            <a:ext cx="2232248" cy="45719"/>
            <a:chOff x="4250432" y="4869160"/>
            <a:chExt cx="4605667" cy="4819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>
            <a:off x="1128776" y="6193770"/>
            <a:ext cx="105237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2403709" y="6170910"/>
            <a:ext cx="1880259" cy="45719"/>
            <a:chOff x="4250432" y="4869160"/>
            <a:chExt cx="4605667" cy="4819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>
            <a:off x="5208274" y="4862754"/>
            <a:ext cx="124595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6588224" y="4839894"/>
            <a:ext cx="860627" cy="45719"/>
            <a:chOff x="4250432" y="4869160"/>
            <a:chExt cx="4605667" cy="4819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5400937" y="5511899"/>
            <a:ext cx="860627" cy="45719"/>
            <a:chOff x="4250432" y="4869160"/>
            <a:chExt cx="4605667" cy="4819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2390209"/>
      </p:ext>
    </p:extLst>
  </p:cSld>
  <p:clrMapOvr>
    <a:masterClrMapping/>
  </p:clrMapOvr>
  <p:transition spd="slow" advTm="677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21" grpId="0"/>
      <p:bldP spid="21" grpId="1"/>
      <p:bldP spid="2" grpId="0"/>
      <p:bldP spid="3" grpId="0" build="p"/>
    </p:bld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467544" y="5157192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Небо начинало яснеть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вдали уже </a:t>
            </a: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чётко 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были видны очертания </a:t>
            </a: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далёкой 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деревушки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>
                <a:latin typeface="PF Din Text Cond Pro" pitchFamily="2" charset="0"/>
              </a:rPr>
              <a:t>Сложное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27584" y="5511474"/>
            <a:ext cx="77364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1759148" y="5488614"/>
            <a:ext cx="3268234" cy="45719"/>
            <a:chOff x="4250432" y="4869160"/>
            <a:chExt cx="4605667" cy="4819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>
            <a:off x="2915816" y="6164742"/>
            <a:ext cx="18643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611631" y="6141882"/>
            <a:ext cx="2130957" cy="45719"/>
            <a:chOff x="4250432" y="4869160"/>
            <a:chExt cx="4605667" cy="4819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Средства связи: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интонация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союзы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союзные слова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457200" y="36450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smtClean="0">
                <a:latin typeface="PF Din Text Cond Pro" pitchFamily="2" charset="0"/>
              </a:rPr>
              <a:t>[ </a:t>
            </a:r>
            <a:r>
              <a:rPr lang="ru-RU" sz="4400" u="sng" smtClean="0">
                <a:latin typeface="PF Din Text Cond Pro" pitchFamily="2" charset="0"/>
              </a:rPr>
              <a:t>       </a:t>
            </a:r>
            <a:r>
              <a:rPr lang="ru-RU" sz="4400" smtClean="0">
                <a:latin typeface="PF Din Text Cond Pro" pitchFamily="2" charset="0"/>
              </a:rPr>
              <a:t> </a:t>
            </a:r>
            <a:r>
              <a:rPr lang="ru-RU" sz="4400" u="dbl" smtClean="0">
                <a:latin typeface="PF Din Text Cond Pro" pitchFamily="2" charset="0"/>
              </a:rPr>
              <a:t>           </a:t>
            </a:r>
            <a:r>
              <a:rPr lang="ru-RU" sz="4400" smtClean="0">
                <a:latin typeface="PF Din Text Cond Pro" pitchFamily="2" charset="0"/>
              </a:rPr>
              <a:t> ], [ </a:t>
            </a:r>
            <a:r>
              <a:rPr lang="ru-RU" sz="4400" u="dbl" smtClean="0">
                <a:latin typeface="PF Din Text Cond Pro" pitchFamily="2" charset="0"/>
              </a:rPr>
              <a:t>           </a:t>
            </a:r>
            <a:r>
              <a:rPr lang="ru-RU" sz="4400" smtClean="0">
                <a:latin typeface="PF Din Text Cond Pro" pitchFamily="2" charset="0"/>
              </a:rPr>
              <a:t> </a:t>
            </a:r>
            <a:r>
              <a:rPr lang="ru-RU" sz="4400" u="sng" smtClean="0">
                <a:latin typeface="PF Din Text Cond Pro" pitchFamily="2" charset="0"/>
              </a:rPr>
              <a:t>       </a:t>
            </a:r>
            <a:r>
              <a:rPr lang="ru-RU" sz="4400" smtClean="0">
                <a:latin typeface="PF Din Text Cond Pro" pitchFamily="2" charset="0"/>
              </a:rPr>
              <a:t> ].</a:t>
            </a:r>
            <a:endParaRPr lang="ru-RU" sz="440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3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6788"/>
    </mc:Choice>
    <mc:Fallback xmlns="">
      <p:transition advTm="367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8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3" grpId="0" build="p"/>
      <p:bldP spid="25" grpId="0" build="p"/>
      <p:bldP spid="25" grpId="1" build="allAtOnce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467544" y="5157192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>
                <a:solidFill>
                  <a:srgbClr val="00B050"/>
                </a:solidFill>
                <a:latin typeface="Propisi" pitchFamily="2" charset="0"/>
              </a:rPr>
              <a:t>Высоко в небе сияло солнце</a:t>
            </a:r>
            <a:r>
              <a:rPr lang="ru-RU" b="1">
                <a:solidFill>
                  <a:srgbClr val="0070C0"/>
                </a:solidFill>
                <a:latin typeface="Propisi" pitchFamily="2" charset="0"/>
              </a:rPr>
              <a:t>,</a:t>
            </a:r>
            <a:r>
              <a:rPr lang="ru-RU" b="1">
                <a:solidFill>
                  <a:srgbClr val="00B050"/>
                </a:solidFill>
                <a:latin typeface="Propisi" pitchFamily="2" charset="0"/>
              </a:rPr>
              <a:t> </a:t>
            </a:r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/>
            </a:r>
            <a:br>
              <a:rPr lang="ru-RU" b="1" smtClean="0">
                <a:solidFill>
                  <a:srgbClr val="00B050"/>
                </a:solidFill>
                <a:latin typeface="Propisi" pitchFamily="2" charset="0"/>
              </a:rPr>
            </a:b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а</a:t>
            </a:r>
            <a:r>
              <a:rPr lang="ru-RU" b="1" smtClean="0">
                <a:solidFill>
                  <a:srgbClr val="7030A0"/>
                </a:solidFill>
                <a:latin typeface="Propisi" pitchFamily="2" charset="0"/>
              </a:rPr>
              <a:t> </a:t>
            </a:r>
            <a:r>
              <a:rPr lang="ru-RU" b="1">
                <a:solidFill>
                  <a:srgbClr val="7030A0"/>
                </a:solidFill>
                <a:latin typeface="Propisi" pitchFamily="2" charset="0"/>
              </a:rPr>
              <a:t>горы зноем дышали в небо</a:t>
            </a:r>
            <a:r>
              <a:rPr lang="ru-RU" b="1">
                <a:solidFill>
                  <a:srgbClr val="00B050"/>
                </a:solidFill>
                <a:latin typeface="Propisi" pitchFamily="2" charset="0"/>
              </a:rPr>
              <a:t>. </a:t>
            </a:r>
            <a:endParaRPr lang="ru-RU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>
                <a:latin typeface="PF Din Text Cond Pro" pitchFamily="2" charset="0"/>
              </a:rPr>
              <a:t>Сложное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774318" y="5511474"/>
            <a:ext cx="124595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4676402" y="5488614"/>
            <a:ext cx="946690" cy="45719"/>
            <a:chOff x="4250432" y="4869160"/>
            <a:chExt cx="4605667" cy="4819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>
            <a:off x="2339752" y="6164742"/>
            <a:ext cx="79066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4499992" y="6141882"/>
            <a:ext cx="1455473" cy="45719"/>
            <a:chOff x="4250432" y="4869160"/>
            <a:chExt cx="4605667" cy="4819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Средства связи: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интонация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союзы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союзные слова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457200" y="36450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smtClean="0">
                <a:latin typeface="PF Din Text Cond Pro" pitchFamily="2" charset="0"/>
              </a:rPr>
              <a:t>[ </a:t>
            </a:r>
            <a:r>
              <a:rPr lang="ru-RU" sz="4400" u="dbl" smtClean="0">
                <a:latin typeface="PF Din Text Cond Pro" pitchFamily="2" charset="0"/>
              </a:rPr>
              <a:t>          </a:t>
            </a:r>
            <a:r>
              <a:rPr lang="ru-RU" sz="4400" smtClean="0">
                <a:latin typeface="PF Din Text Cond Pro" pitchFamily="2" charset="0"/>
              </a:rPr>
              <a:t> </a:t>
            </a:r>
            <a:r>
              <a:rPr lang="ru-RU" sz="4400" u="sng" smtClean="0">
                <a:latin typeface="PF Din Text Cond Pro" pitchFamily="2" charset="0"/>
              </a:rPr>
              <a:t>       </a:t>
            </a:r>
            <a:r>
              <a:rPr lang="ru-RU" sz="4400" smtClean="0">
                <a:latin typeface="PF Din Text Cond Pro" pitchFamily="2" charset="0"/>
              </a:rPr>
              <a:t> ], </a:t>
            </a:r>
            <a:r>
              <a:rPr lang="ru-RU" sz="4400">
                <a:latin typeface="PF Din Text Cond Pro" pitchFamily="2" charset="0"/>
              </a:rPr>
              <a:t>а </a:t>
            </a:r>
            <a:r>
              <a:rPr lang="ru-RU" sz="4400" smtClean="0">
                <a:latin typeface="PF Din Text Cond Pro" pitchFamily="2" charset="0"/>
              </a:rPr>
              <a:t>[ </a:t>
            </a:r>
            <a:r>
              <a:rPr lang="ru-RU" sz="4400" u="sng" smtClean="0">
                <a:latin typeface="PF Din Text Cond Pro" pitchFamily="2" charset="0"/>
              </a:rPr>
              <a:t>      </a:t>
            </a:r>
            <a:r>
              <a:rPr lang="ru-RU" sz="4400" smtClean="0">
                <a:latin typeface="PF Din Text Cond Pro" pitchFamily="2" charset="0"/>
              </a:rPr>
              <a:t> </a:t>
            </a:r>
            <a:r>
              <a:rPr lang="ru-RU" sz="4400" u="dbl" smtClean="0">
                <a:latin typeface="PF Din Text Cond Pro" pitchFamily="2" charset="0"/>
              </a:rPr>
              <a:t>          </a:t>
            </a:r>
            <a:r>
              <a:rPr lang="ru-RU" sz="4400" smtClean="0">
                <a:latin typeface="PF Din Text Cond Pro" pitchFamily="2" charset="0"/>
              </a:rPr>
              <a:t> ].</a:t>
            </a:r>
            <a:endParaRPr lang="ru-RU" sz="440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737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4129"/>
    </mc:Choice>
    <mc:Fallback xmlns="">
      <p:transition advTm="241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5" grpId="0" build="p"/>
      <p:bldP spid="25" grpId="1" build="allAtOnce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467544" y="5157192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Она не сводила глаз с дороги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, </a:t>
            </a: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что</a:t>
            </a: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 ведёт 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через рощу.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>
                <a:latin typeface="PF Din Text Cond Pro" pitchFamily="2" charset="0"/>
              </a:rPr>
              <a:t>Сложное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56348" y="5511474"/>
            <a:ext cx="70330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2613094" y="5488614"/>
            <a:ext cx="2971122" cy="45719"/>
            <a:chOff x="4250432" y="4869160"/>
            <a:chExt cx="4605667" cy="4819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>
            <a:off x="2483768" y="6164742"/>
            <a:ext cx="71878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3341012" y="6141882"/>
            <a:ext cx="994107" cy="45719"/>
            <a:chOff x="4250432" y="4869160"/>
            <a:chExt cx="4605667" cy="4819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Средства связи: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интонация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союзы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союзные слова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457200" y="36450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smtClean="0">
                <a:latin typeface="PF Din Text Cond Pro" pitchFamily="2" charset="0"/>
              </a:rPr>
              <a:t>[ </a:t>
            </a:r>
            <a:r>
              <a:rPr lang="ru-RU" sz="4400" u="sng" smtClean="0">
                <a:latin typeface="PF Din Text Cond Pro" pitchFamily="2" charset="0"/>
              </a:rPr>
              <a:t>     </a:t>
            </a:r>
            <a:r>
              <a:rPr lang="ru-RU" sz="4400" smtClean="0">
                <a:latin typeface="PF Din Text Cond Pro" pitchFamily="2" charset="0"/>
              </a:rPr>
              <a:t> </a:t>
            </a:r>
            <a:r>
              <a:rPr lang="ru-RU" sz="4400" u="dbl" smtClean="0">
                <a:latin typeface="PF Din Text Cond Pro" pitchFamily="2" charset="0"/>
              </a:rPr>
              <a:t>             </a:t>
            </a:r>
            <a:r>
              <a:rPr lang="ru-RU" sz="4400" smtClean="0">
                <a:latin typeface="PF Din Text Cond Pro" pitchFamily="2" charset="0"/>
              </a:rPr>
              <a:t> ], ( </a:t>
            </a:r>
            <a:r>
              <a:rPr lang="ru-RU" sz="4400" u="sng" smtClean="0">
                <a:latin typeface="PF Din Text Cond Pro" pitchFamily="2" charset="0"/>
              </a:rPr>
              <a:t>что</a:t>
            </a:r>
            <a:r>
              <a:rPr lang="ru-RU" sz="4400" smtClean="0">
                <a:latin typeface="PF Din Text Cond Pro" pitchFamily="2" charset="0"/>
              </a:rPr>
              <a:t> </a:t>
            </a:r>
            <a:r>
              <a:rPr lang="ru-RU" sz="4400" u="dbl" smtClean="0">
                <a:latin typeface="PF Din Text Cond Pro" pitchFamily="2" charset="0"/>
              </a:rPr>
              <a:t>            </a:t>
            </a:r>
            <a:r>
              <a:rPr lang="ru-RU" sz="4400" smtClean="0">
                <a:latin typeface="PF Din Text Cond Pro" pitchFamily="2" charset="0"/>
              </a:rPr>
              <a:t> ).</a:t>
            </a:r>
            <a:endParaRPr lang="ru-RU" sz="440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628"/>
    </mc:Choice>
    <mc:Fallback xmlns="">
      <p:transition advTm="296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5" grpId="0" build="p"/>
      <p:bldP spid="25" grpId="1" build="allAtOnce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>
                <a:latin typeface="PF Din Text Cond Pro" pitchFamily="2" charset="0"/>
              </a:rPr>
              <a:t>Сложное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Средства связи: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интонация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союзы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союзные слова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5220072" y="3111860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союзные</a:t>
            </a:r>
          </a:p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предложения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2656812" y="3111860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безсоюзные</a:t>
            </a:r>
          </a:p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предложения</a:t>
            </a:r>
            <a:endParaRPr lang="ru-RU" sz="2400">
              <a:latin typeface="PF Din Text Cond Pro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2765986"/>
            <a:ext cx="0" cy="30233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7" idx="0"/>
          </p:cNvCxnSpPr>
          <p:nvPr/>
        </p:nvCxnSpPr>
        <p:spPr>
          <a:xfrm>
            <a:off x="6404497" y="2765986"/>
            <a:ext cx="8879" cy="34587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7" idx="0"/>
          </p:cNvCxnSpPr>
          <p:nvPr/>
        </p:nvCxnSpPr>
        <p:spPr>
          <a:xfrm>
            <a:off x="5364088" y="2765986"/>
            <a:ext cx="1049288" cy="34587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3" idx="2"/>
            <a:endCxn id="17" idx="0"/>
          </p:cNvCxnSpPr>
          <p:nvPr/>
        </p:nvCxnSpPr>
        <p:spPr>
          <a:xfrm>
            <a:off x="4572000" y="2809528"/>
            <a:ext cx="1841376" cy="30233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бъект 2"/>
          <p:cNvSpPr txBox="1">
            <a:spLocks/>
          </p:cNvSpPr>
          <p:nvPr/>
        </p:nvSpPr>
        <p:spPr>
          <a:xfrm>
            <a:off x="457200" y="372479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           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сложносочинённые</a:t>
            </a:r>
            <a:r>
              <a:rPr lang="ru-RU" smtClean="0">
                <a:latin typeface="PF Din Text Cond Pro" pitchFamily="2" charset="0"/>
              </a:rPr>
              <a:t> и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сложноподчинённые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1835696" y="4329459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pitchFamily="34" charset="0"/>
              <a:buNone/>
            </a:pPr>
            <a:r>
              <a:rPr lang="ru-RU" sz="2400" b="1" dirty="0" smtClean="0">
                <a:latin typeface="PF Din Text Cond Pro" pitchFamily="2" charset="0"/>
              </a:rPr>
              <a:t>интонация +</a:t>
            </a:r>
            <a:br>
              <a:rPr lang="ru-RU" sz="2400" b="1" dirty="0" smtClean="0">
                <a:latin typeface="PF Din Text Cond Pro" pitchFamily="2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сочинит. союзы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-108520" y="4873542"/>
            <a:ext cx="936104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</a:rPr>
              <a:t>Шёл мелкий снежок,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а</a:t>
            </a:r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Propisi" pitchFamily="2" charset="0"/>
              </a:rPr>
              <a:t>вокруг стояла необыкновенная тишина</a:t>
            </a:r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Propisi" pitchFamily="2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076923" y="5484178"/>
            <a:ext cx="93610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251520" y="5461318"/>
            <a:ext cx="576064" cy="45719"/>
            <a:chOff x="4250432" y="4869160"/>
            <a:chExt cx="4605667" cy="48192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4428336" y="5461318"/>
            <a:ext cx="946690" cy="45719"/>
            <a:chOff x="4250432" y="4869160"/>
            <a:chExt cx="4605667" cy="48192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Прямая соединительная линия 47"/>
          <p:cNvCxnSpPr/>
          <p:nvPr/>
        </p:nvCxnSpPr>
        <p:spPr>
          <a:xfrm>
            <a:off x="7648634" y="5484178"/>
            <a:ext cx="102971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бъект 2"/>
          <p:cNvSpPr txBox="1">
            <a:spLocks/>
          </p:cNvSpPr>
          <p:nvPr/>
        </p:nvSpPr>
        <p:spPr>
          <a:xfrm>
            <a:off x="6713406" y="5356742"/>
            <a:ext cx="2304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/>
              <a:t>[</a:t>
            </a:r>
            <a:r>
              <a:rPr lang="ru-RU" sz="1800" u="dbl" dirty="0"/>
              <a:t>   </a:t>
            </a:r>
            <a:r>
              <a:rPr lang="ru-RU" sz="1800" u="dbl" dirty="0" smtClean="0"/>
              <a:t>   </a:t>
            </a:r>
            <a:r>
              <a:rPr lang="ru-RU" sz="1800" dirty="0" smtClean="0"/>
              <a:t> </a:t>
            </a:r>
            <a:r>
              <a:rPr lang="ru-RU" sz="1800" u="sng" dirty="0" smtClean="0"/>
              <a:t>     </a:t>
            </a:r>
            <a:r>
              <a:rPr lang="ru-RU" sz="1800" dirty="0"/>
              <a:t>], </a:t>
            </a:r>
            <a:r>
              <a:rPr lang="ru-RU" sz="1800" b="1" dirty="0"/>
              <a:t>а</a:t>
            </a:r>
            <a:r>
              <a:rPr lang="ru-RU" sz="1800" dirty="0"/>
              <a:t> [</a:t>
            </a:r>
            <a:r>
              <a:rPr lang="ru-RU" sz="1800" u="dbl" dirty="0"/>
              <a:t> </a:t>
            </a:r>
            <a:r>
              <a:rPr lang="ru-RU" sz="1800" u="dbl" dirty="0" smtClean="0"/>
              <a:t>    </a:t>
            </a:r>
            <a:r>
              <a:rPr lang="ru-RU" sz="1800" dirty="0" smtClean="0"/>
              <a:t> </a:t>
            </a:r>
            <a:r>
              <a:rPr lang="ru-RU" sz="1800" u="sng" dirty="0" smtClean="0"/>
              <a:t>    </a:t>
            </a:r>
            <a:r>
              <a:rPr lang="ru-RU" sz="1800" dirty="0"/>
              <a:t>].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888498" y="3724795"/>
            <a:ext cx="3312368" cy="604664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3032101" y="3695546"/>
            <a:ext cx="3346999" cy="16550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404497" y="3681253"/>
            <a:ext cx="0" cy="17979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029000" y="3068318"/>
            <a:ext cx="1927414" cy="612934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-495856" y="5630184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То</a:t>
            </a:r>
            <a:r>
              <a:rPr lang="ru-RU" sz="3200" b="1" dirty="0">
                <a:solidFill>
                  <a:srgbClr val="00B050"/>
                </a:solidFill>
                <a:latin typeface="Propisi" pitchFamily="2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</a:rPr>
              <a:t>ветер </a:t>
            </a:r>
            <a:r>
              <a:rPr lang="ru-RU" sz="3200" b="1" dirty="0">
                <a:solidFill>
                  <a:srgbClr val="00B050"/>
                </a:solidFill>
                <a:latin typeface="Propisi" pitchFamily="2" charset="0"/>
              </a:rPr>
              <a:t>грозно </a:t>
            </a:r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</a:rPr>
              <a:t>шумит,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то </a:t>
            </a:r>
            <a:r>
              <a:rPr lang="ru-RU" sz="3200" b="1" dirty="0" smtClean="0">
                <a:solidFill>
                  <a:srgbClr val="7030A0"/>
                </a:solidFill>
                <a:latin typeface="Propisi" pitchFamily="2" charset="0"/>
              </a:rPr>
              <a:t>небо </a:t>
            </a:r>
            <a:r>
              <a:rPr lang="ru-RU" sz="3200" b="1" dirty="0">
                <a:solidFill>
                  <a:srgbClr val="7030A0"/>
                </a:solidFill>
                <a:latin typeface="Propisi" pitchFamily="2" charset="0"/>
              </a:rPr>
              <a:t>зло хмурится</a:t>
            </a:r>
            <a:r>
              <a:rPr lang="ru-RU" sz="3200" b="1" dirty="0">
                <a:solidFill>
                  <a:srgbClr val="00B050"/>
                </a:solidFill>
                <a:latin typeface="Propisi" pitchFamily="2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Propisi" pitchFamily="2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849102" y="6236493"/>
            <a:ext cx="70330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2627077" y="6213633"/>
            <a:ext cx="1041359" cy="45719"/>
            <a:chOff x="4250432" y="4869160"/>
            <a:chExt cx="4605667" cy="4819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5439171" y="6213633"/>
            <a:ext cx="1386050" cy="45719"/>
            <a:chOff x="4250432" y="4869160"/>
            <a:chExt cx="4605667" cy="48192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Прямая соединительная линия 48"/>
          <p:cNvCxnSpPr/>
          <p:nvPr/>
        </p:nvCxnSpPr>
        <p:spPr>
          <a:xfrm>
            <a:off x="4287736" y="6243086"/>
            <a:ext cx="52840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бъект 2"/>
          <p:cNvSpPr txBox="1">
            <a:spLocks/>
          </p:cNvSpPr>
          <p:nvPr/>
        </p:nvSpPr>
        <p:spPr>
          <a:xfrm>
            <a:off x="6588224" y="6195549"/>
            <a:ext cx="2636509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То</a:t>
            </a:r>
            <a:r>
              <a:rPr lang="ru-RU" sz="1800" dirty="0"/>
              <a:t> [</a:t>
            </a:r>
            <a:r>
              <a:rPr lang="ru-RU" sz="1800" u="sng" dirty="0"/>
              <a:t>   </a:t>
            </a:r>
            <a:r>
              <a:rPr lang="ru-RU" sz="1800" dirty="0"/>
              <a:t> </a:t>
            </a:r>
            <a:r>
              <a:rPr lang="ru-RU" sz="1800" u="dbl" dirty="0"/>
              <a:t> </a:t>
            </a:r>
            <a:r>
              <a:rPr lang="ru-RU" sz="1800" u="dbl" dirty="0" smtClean="0"/>
              <a:t>     </a:t>
            </a:r>
            <a:r>
              <a:rPr lang="ru-RU" sz="1800" dirty="0"/>
              <a:t>], </a:t>
            </a:r>
            <a:r>
              <a:rPr lang="ru-RU" sz="1800" b="1" dirty="0"/>
              <a:t>то</a:t>
            </a:r>
            <a:r>
              <a:rPr lang="ru-RU" sz="1800" dirty="0"/>
              <a:t> [</a:t>
            </a:r>
            <a:r>
              <a:rPr lang="ru-RU" sz="1800" u="sng" dirty="0"/>
              <a:t>     </a:t>
            </a:r>
            <a:r>
              <a:rPr lang="ru-RU" sz="1800" dirty="0"/>
              <a:t> </a:t>
            </a:r>
            <a:r>
              <a:rPr lang="ru-RU" sz="1800" u="dbl" dirty="0"/>
              <a:t>  </a:t>
            </a:r>
            <a:r>
              <a:rPr lang="ru-RU" sz="1800" u="dbl" dirty="0" smtClean="0"/>
              <a:t>   </a:t>
            </a:r>
            <a:r>
              <a:rPr lang="ru-RU" sz="1800" dirty="0"/>
              <a:t>].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722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0923"/>
    </mc:Choice>
    <mc:Fallback xmlns="">
      <p:transition advTm="809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37" grpId="0" build="p"/>
      <p:bldP spid="38" grpId="0"/>
      <p:bldP spid="38" grpId="1"/>
      <p:bldP spid="40" grpId="0"/>
      <p:bldP spid="40" grpId="1"/>
      <p:bldP spid="50" grpId="0"/>
      <p:bldP spid="50" grpId="1"/>
      <p:bldP spid="51" grpId="0" animBg="1"/>
      <p:bldP spid="51" grpId="1" animBg="1"/>
      <p:bldP spid="54" grpId="0" animBg="1"/>
      <p:bldP spid="28" grpId="0"/>
      <p:bldP spid="28" grpId="1"/>
      <p:bldP spid="55" grpId="0"/>
      <p:bldP spid="55" grpId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>
                <a:latin typeface="PF Din Text Cond Pro" pitchFamily="2" charset="0"/>
              </a:rPr>
              <a:t>Сложное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Средства связи: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интонация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союзы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союзные слова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5220072" y="3111860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союзные</a:t>
            </a:r>
          </a:p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предложения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2656812" y="3111860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безсоюзные</a:t>
            </a:r>
          </a:p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предложения</a:t>
            </a:r>
            <a:endParaRPr lang="ru-RU" sz="2400">
              <a:latin typeface="PF Din Text Cond Pro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2765986"/>
            <a:ext cx="0" cy="30233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7" idx="0"/>
          </p:cNvCxnSpPr>
          <p:nvPr/>
        </p:nvCxnSpPr>
        <p:spPr>
          <a:xfrm>
            <a:off x="6404497" y="2765986"/>
            <a:ext cx="8879" cy="34587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7" idx="0"/>
          </p:cNvCxnSpPr>
          <p:nvPr/>
        </p:nvCxnSpPr>
        <p:spPr>
          <a:xfrm>
            <a:off x="5364088" y="2765986"/>
            <a:ext cx="1049288" cy="34587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3" idx="2"/>
            <a:endCxn id="17" idx="0"/>
          </p:cNvCxnSpPr>
          <p:nvPr/>
        </p:nvCxnSpPr>
        <p:spPr>
          <a:xfrm>
            <a:off x="4572000" y="2809528"/>
            <a:ext cx="1841376" cy="30233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бъект 2"/>
          <p:cNvSpPr txBox="1">
            <a:spLocks/>
          </p:cNvSpPr>
          <p:nvPr/>
        </p:nvSpPr>
        <p:spPr>
          <a:xfrm>
            <a:off x="457200" y="372479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>
                <a:solidFill>
                  <a:srgbClr val="00B050"/>
                </a:solidFill>
                <a:latin typeface="PF Din Text Cond Pro" pitchFamily="2" charset="0"/>
              </a:rPr>
              <a:t>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           сложносочинённые</a:t>
            </a:r>
            <a:r>
              <a:rPr lang="ru-RU" smtClean="0">
                <a:latin typeface="PF Din Text Cond Pro" pitchFamily="2" charset="0"/>
              </a:rPr>
              <a:t> </a:t>
            </a:r>
            <a:r>
              <a:rPr lang="ru-RU">
                <a:latin typeface="PF Din Text Cond Pro" pitchFamily="2" charset="0"/>
              </a:rPr>
              <a:t>и </a:t>
            </a:r>
            <a:r>
              <a:rPr lang="ru-RU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сложноподчинённые</a:t>
            </a:r>
            <a:r>
              <a:rPr lang="ru-RU">
                <a:latin typeface="PF Din Text Cond Pro" pitchFamily="2" charset="0"/>
              </a:rPr>
              <a:t>.</a:t>
            </a:r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870376" y="4329459"/>
            <a:ext cx="3374032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интонация +</a:t>
            </a:r>
            <a:br>
              <a:rPr lang="ru-RU" sz="2400" b="1" smtClean="0">
                <a:latin typeface="PF Din Text Cond Pro" pitchFamily="2" charset="0"/>
              </a:rPr>
            </a:br>
            <a:r>
              <a:rPr lang="ru-RU" sz="2400" b="1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подчин. союзы / с. слова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-36512" y="4893179"/>
            <a:ext cx="820891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0B050"/>
                </a:solidFill>
                <a:latin typeface="Propisi" pitchFamily="2" charset="0"/>
              </a:rPr>
              <a:t>Зима оказалась не такой лютой,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какой </a:t>
            </a:r>
            <a:r>
              <a:rPr lang="ru-RU" sz="3200" b="1" dirty="0" smtClean="0">
                <a:solidFill>
                  <a:srgbClr val="7030A0"/>
                </a:solidFill>
                <a:latin typeface="Propisi" pitchFamily="2" charset="0"/>
              </a:rPr>
              <a:t>её </a:t>
            </a:r>
            <a:r>
              <a:rPr lang="ru-RU" sz="3200" b="1" dirty="0">
                <a:solidFill>
                  <a:srgbClr val="7030A0"/>
                </a:solidFill>
                <a:latin typeface="Propisi" pitchFamily="2" charset="0"/>
              </a:rPr>
              <a:t>все ожидали.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Propisi" pitchFamily="2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04932" y="5511474"/>
            <a:ext cx="63937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1057256" y="5488614"/>
            <a:ext cx="1386050" cy="45719"/>
            <a:chOff x="4250432" y="4869160"/>
            <a:chExt cx="4605667" cy="48192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6547280" y="5488614"/>
            <a:ext cx="1260045" cy="45719"/>
            <a:chOff x="4250432" y="4869160"/>
            <a:chExt cx="4605667" cy="48192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Прямая соединительная линия 47"/>
          <p:cNvCxnSpPr/>
          <p:nvPr/>
        </p:nvCxnSpPr>
        <p:spPr>
          <a:xfrm>
            <a:off x="6079012" y="5511474"/>
            <a:ext cx="39699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бъект 2"/>
          <p:cNvSpPr txBox="1">
            <a:spLocks/>
          </p:cNvSpPr>
          <p:nvPr/>
        </p:nvSpPr>
        <p:spPr>
          <a:xfrm>
            <a:off x="6372200" y="5488632"/>
            <a:ext cx="2819417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[</a:t>
            </a:r>
            <a:r>
              <a:rPr lang="ru-RU" sz="1800" u="sng" dirty="0" smtClean="0"/>
              <a:t>   </a:t>
            </a:r>
            <a:r>
              <a:rPr lang="ru-RU" sz="1800" dirty="0" smtClean="0"/>
              <a:t> </a:t>
            </a:r>
            <a:r>
              <a:rPr lang="ru-RU" sz="1800" u="dbl" dirty="0" smtClean="0"/>
              <a:t>        </a:t>
            </a:r>
            <a:r>
              <a:rPr lang="ru-RU" sz="1800" dirty="0"/>
              <a:t>], </a:t>
            </a:r>
            <a:r>
              <a:rPr lang="ru-RU" sz="1800" b="1" dirty="0" smtClean="0"/>
              <a:t>какой</a:t>
            </a:r>
            <a:r>
              <a:rPr lang="ru-RU" sz="1800" dirty="0" smtClean="0"/>
              <a:t> </a:t>
            </a:r>
            <a:r>
              <a:rPr lang="ru-RU" sz="1800" dirty="0"/>
              <a:t>(</a:t>
            </a:r>
            <a:r>
              <a:rPr lang="ru-RU" sz="1800" u="sng" dirty="0" smtClean="0"/>
              <a:t>    </a:t>
            </a:r>
            <a:r>
              <a:rPr lang="ru-RU" sz="1800" dirty="0" smtClean="0"/>
              <a:t> </a:t>
            </a:r>
            <a:r>
              <a:rPr lang="ru-RU" sz="1800" u="dbl" dirty="0" smtClean="0"/>
              <a:t>       </a:t>
            </a:r>
            <a:r>
              <a:rPr lang="ru-RU" sz="1800" dirty="0"/>
              <a:t>)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526479" y="3724795"/>
            <a:ext cx="3011245" cy="604664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3827686" y="5488614"/>
            <a:ext cx="946690" cy="45719"/>
            <a:chOff x="4250432" y="4869160"/>
            <a:chExt cx="4605667" cy="4819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Прямая соединительная линия 31"/>
          <p:cNvCxnSpPr/>
          <p:nvPr/>
        </p:nvCxnSpPr>
        <p:spPr>
          <a:xfrm flipV="1">
            <a:off x="3032101" y="3695546"/>
            <a:ext cx="3346999" cy="16550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404497" y="3681253"/>
            <a:ext cx="0" cy="17979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029000" y="3068318"/>
            <a:ext cx="1927414" cy="612934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-153232" y="5688544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0B050"/>
                </a:solidFill>
                <a:latin typeface="Propisi" pitchFamily="2" charset="0"/>
              </a:rPr>
              <a:t>Ребята рассказали,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что</a:t>
            </a:r>
            <a:r>
              <a:rPr lang="ru-RU" sz="3200" b="1" dirty="0">
                <a:solidFill>
                  <a:srgbClr val="00B050"/>
                </a:solidFill>
                <a:latin typeface="Propisi" pitchFamily="2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Propisi" pitchFamily="2" charset="0"/>
              </a:rPr>
              <a:t>они нашли необычные вещи в чулане.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42304" y="6312922"/>
            <a:ext cx="93610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58"/>
          <p:cNvGrpSpPr/>
          <p:nvPr/>
        </p:nvGrpSpPr>
        <p:grpSpPr>
          <a:xfrm>
            <a:off x="1306839" y="6290062"/>
            <a:ext cx="1524655" cy="45719"/>
            <a:chOff x="4250432" y="4869160"/>
            <a:chExt cx="4605667" cy="48192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Прямая соединительная линия 61"/>
          <p:cNvCxnSpPr/>
          <p:nvPr/>
        </p:nvCxnSpPr>
        <p:spPr>
          <a:xfrm>
            <a:off x="3634774" y="6318680"/>
            <a:ext cx="43669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4158032" y="6290062"/>
            <a:ext cx="946690" cy="45719"/>
            <a:chOff x="4250432" y="4869160"/>
            <a:chExt cx="4605667" cy="48192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Объект 2"/>
          <p:cNvSpPr txBox="1">
            <a:spLocks/>
          </p:cNvSpPr>
          <p:nvPr/>
        </p:nvSpPr>
        <p:spPr>
          <a:xfrm>
            <a:off x="5572402" y="6110712"/>
            <a:ext cx="440019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/>
              <a:t>[</a:t>
            </a:r>
            <a:r>
              <a:rPr lang="ru-RU" sz="1800" u="sng" dirty="0" smtClean="0"/>
              <a:t>   </a:t>
            </a:r>
            <a:r>
              <a:rPr lang="ru-RU" sz="1800" dirty="0" smtClean="0"/>
              <a:t> </a:t>
            </a:r>
            <a:r>
              <a:rPr lang="ru-RU" sz="1800" u="dbl" dirty="0" smtClean="0"/>
              <a:t>        </a:t>
            </a:r>
            <a:r>
              <a:rPr lang="ru-RU" sz="1800" dirty="0"/>
              <a:t>], </a:t>
            </a:r>
            <a:r>
              <a:rPr lang="ru-RU" sz="1800" b="1" dirty="0" smtClean="0"/>
              <a:t>что </a:t>
            </a:r>
            <a:r>
              <a:rPr lang="ru-RU" sz="1800" dirty="0" smtClean="0"/>
              <a:t>(</a:t>
            </a:r>
            <a:r>
              <a:rPr lang="ru-RU" sz="1800" u="sng" dirty="0" smtClean="0"/>
              <a:t>    </a:t>
            </a:r>
            <a:r>
              <a:rPr lang="ru-RU" sz="1800" dirty="0" smtClean="0"/>
              <a:t> </a:t>
            </a:r>
            <a:r>
              <a:rPr lang="ru-RU" sz="1800" u="dbl" dirty="0" smtClean="0"/>
              <a:t>       </a:t>
            </a:r>
            <a:r>
              <a:rPr lang="ru-RU" sz="1800" dirty="0"/>
              <a:t>)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002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5077"/>
    </mc:Choice>
    <mc:Fallback xmlns="">
      <p:transition advTm="450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0" grpId="1"/>
      <p:bldP spid="50" grpId="0"/>
      <p:bldP spid="50" grpId="1"/>
      <p:bldP spid="51" grpId="0" animBg="1"/>
      <p:bldP spid="57" grpId="0"/>
      <p:bldP spid="57" grpId="1"/>
      <p:bldP spid="66" grpId="0"/>
      <p:bldP spid="66" grpId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>
                <a:latin typeface="PF Din Text Cond Pro" pitchFamily="2" charset="0"/>
              </a:rPr>
              <a:t>Сложное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Две </a:t>
            </a:r>
            <a:r>
              <a:rPr lang="ru-RU" smtClean="0">
                <a:latin typeface="PF Din Text Cond Pro" pitchFamily="2" charset="0"/>
              </a:rPr>
              <a:t>или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более</a:t>
            </a:r>
            <a:r>
              <a:rPr lang="ru-RU" smtClean="0">
                <a:latin typeface="PF Din Text Cond Pro" pitchFamily="2" charset="0"/>
              </a:rPr>
              <a:t> грамматические основы.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Средства связи: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интонация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союзы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союзные слова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5220072" y="3111860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союзные</a:t>
            </a:r>
          </a:p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предложения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2656812" y="3111860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безсоюзные</a:t>
            </a:r>
          </a:p>
          <a:p>
            <a:pPr marL="0" indent="0" algn="ctr">
              <a:lnSpc>
                <a:spcPct val="50000"/>
              </a:lnSpc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предложения</a:t>
            </a:r>
            <a:endParaRPr lang="ru-RU" sz="2400">
              <a:latin typeface="PF Din Text Cond Pro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2765986"/>
            <a:ext cx="0" cy="30233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7" idx="0"/>
          </p:cNvCxnSpPr>
          <p:nvPr/>
        </p:nvCxnSpPr>
        <p:spPr>
          <a:xfrm>
            <a:off x="6404497" y="2765986"/>
            <a:ext cx="8879" cy="34587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7" idx="0"/>
          </p:cNvCxnSpPr>
          <p:nvPr/>
        </p:nvCxnSpPr>
        <p:spPr>
          <a:xfrm>
            <a:off x="5364088" y="2765986"/>
            <a:ext cx="1049288" cy="34587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3" idx="2"/>
            <a:endCxn id="17" idx="0"/>
          </p:cNvCxnSpPr>
          <p:nvPr/>
        </p:nvCxnSpPr>
        <p:spPr>
          <a:xfrm>
            <a:off x="4572000" y="2809528"/>
            <a:ext cx="1841376" cy="30233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бъект 2"/>
          <p:cNvSpPr txBox="1">
            <a:spLocks/>
          </p:cNvSpPr>
          <p:nvPr/>
        </p:nvSpPr>
        <p:spPr>
          <a:xfrm>
            <a:off x="457200" y="372479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            сложносочинённые</a:t>
            </a:r>
            <a:r>
              <a:rPr lang="ru-RU" smtClean="0">
                <a:latin typeface="PF Din Text Cond Pro" pitchFamily="2" charset="0"/>
              </a:rPr>
              <a:t> и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сложноподчинённые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870376" y="4329459"/>
            <a:ext cx="3374032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интонация +</a:t>
            </a:r>
            <a:br>
              <a:rPr lang="ru-RU" sz="2400" b="1" smtClean="0">
                <a:latin typeface="PF Din Text Cond Pro" pitchFamily="2" charset="0"/>
              </a:rPr>
            </a:br>
            <a:r>
              <a:rPr lang="ru-RU" sz="2400" b="1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подчин. союзы / с. слова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26479" y="3724795"/>
            <a:ext cx="3011245" cy="604664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1835696" y="4329459"/>
            <a:ext cx="238660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pitchFamily="34" charset="0"/>
              <a:buNone/>
            </a:pPr>
            <a:r>
              <a:rPr lang="ru-RU" sz="2400" b="1" smtClean="0">
                <a:latin typeface="PF Din Text Cond Pro" pitchFamily="2" charset="0"/>
              </a:rPr>
              <a:t>интонация +</a:t>
            </a:r>
            <a:br>
              <a:rPr lang="ru-RU" sz="2400" b="1" smtClean="0">
                <a:latin typeface="PF Din Text Cond Pro" pitchFamily="2" charset="0"/>
              </a:rPr>
            </a:br>
            <a:r>
              <a:rPr lang="ru-RU" sz="2400" b="1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сочинит. союзы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3032101" y="3695546"/>
            <a:ext cx="3346999" cy="16550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404497" y="3681253"/>
            <a:ext cx="0" cy="17979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029000" y="3068318"/>
            <a:ext cx="1927414" cy="612934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449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3060"/>
    </mc:Choice>
    <mc:Fallback xmlns="">
      <p:transition advTm="730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2" grpId="0"/>
      <p:bldP spid="35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E5DCF2"/>
                </a:solidFill>
                <a:latin typeface="PF Din Text Cond Pro" pitchFamily="2" charset="0"/>
              </a:rPr>
              <a:t>www.</a:t>
            </a:r>
            <a:r>
              <a:rPr lang="en-US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smtClean="0">
                <a:solidFill>
                  <a:srgbClr val="E5DCF2"/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rgbClr val="E5DCF2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0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6.3|16.1|2.7|2.6|22.8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2.2|2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.4|16.1|9.8|12.3|9.4|2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2|5.7|2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5032</TotalTime>
  <Words>295</Words>
  <Application>Microsoft Office PowerPoint</Application>
  <PresentationFormat>Экран (4:3)</PresentationFormat>
  <Paragraphs>69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94</cp:revision>
  <dcterms:created xsi:type="dcterms:W3CDTF">2011-12-08T07:08:27Z</dcterms:created>
  <dcterms:modified xsi:type="dcterms:W3CDTF">2012-09-21T11:57:10Z</dcterms:modified>
</cp:coreProperties>
</file>