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5681" autoAdjust="0"/>
  </p:normalViewPr>
  <p:slideViewPr>
    <p:cSldViewPr>
      <p:cViewPr>
        <p:scale>
          <a:sx n="25" d="100"/>
          <a:sy n="25" d="100"/>
        </p:scale>
        <p:origin x="-2658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B225-5EFA-48B1-8FB3-6D60A59A3036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1E2C-2AD3-4BB1-988E-BEFFAD97D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4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EC1E-233B-47AF-B297-C44C993EC026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2241-4D0A-4847-B416-0190A9836A3A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5DEC-AC5D-4BD1-9A2F-E96CF10575BE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16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1271-ECDF-4E0D-95AF-26F723CAA663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3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F90C-14BE-41C9-B29E-632C3B157209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4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A7F4-768C-4595-A5CA-58F49532CDEF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5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C11-2776-4FC9-AA95-DA4718CBE983}" type="datetime1">
              <a:rPr lang="ru-RU" smtClean="0"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9B46-D5E9-47EE-B0C0-0DAC3F8D8D5D}" type="datetime1">
              <a:rPr lang="ru-RU" smtClean="0"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B1BB-70BE-4F78-ACC8-D4E5E9933E3A}" type="datetime1">
              <a:rPr lang="ru-RU" smtClean="0"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19D-59BD-4ECC-9689-71417CCB5EBC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0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65-2641-4DFE-BFEF-9F1183A6CFB3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A45B-9E6E-47DA-96E6-9BD72F886D5F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2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60000"/>
                  <a:lumOff val="4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>
                <a:solidFill>
                  <a:schemeClr val="bg1"/>
                </a:solidFill>
                <a:latin typeface="PF Din Text Cond Pro" pitchFamily="2" charset="0"/>
              </a:rPr>
              <a:t>Словосочетание</a:t>
            </a:r>
            <a:endParaRPr lang="ru-RU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55375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27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Словосочетание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604664"/>
          </a:xfrm>
        </p:spPr>
        <p:txBody>
          <a:bodyPr anchor="ctr"/>
          <a:lstStyle/>
          <a:p>
            <a:pPr marL="0" indent="0">
              <a:buNone/>
            </a:pPr>
            <a:r>
              <a:rPr lang="ru-RU" smtClean="0">
                <a:latin typeface="PF Din Text Cond Pro" pitchFamily="2" charset="0"/>
              </a:rPr>
              <a:t>Сочетание нескольких слов: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204864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Грамматическая и смысловая связь.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809528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FF0000"/>
                </a:solidFill>
                <a:latin typeface="PF Din Text Cond Pro" pitchFamily="2" charset="0"/>
              </a:rPr>
              <a:t>Не</a:t>
            </a:r>
            <a:r>
              <a:rPr lang="ru-RU" smtClean="0">
                <a:latin typeface="PF Din Text Cond Pro" pitchFamily="2" charset="0"/>
              </a:rPr>
              <a:t> словосочетания: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57200" y="3373984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smtClean="0">
                <a:solidFill>
                  <a:srgbClr val="FF0000"/>
                </a:solidFill>
                <a:latin typeface="PF Din Text Cond Pro" pitchFamily="2" charset="0"/>
              </a:rPr>
              <a:t>служебное+самостоят., сложные грамм. формы, грамм. основа</a:t>
            </a:r>
            <a:r>
              <a:rPr lang="ru-RU" sz="2400" smtClean="0">
                <a:latin typeface="PF Din Text Cond Pro" pitchFamily="2" charset="0"/>
              </a:rPr>
              <a:t>.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57200" y="3861048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По характеру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связи</a:t>
            </a:r>
            <a:r>
              <a:rPr lang="ru-RU" smtClean="0">
                <a:latin typeface="PF Din Text Cond Pro" pitchFamily="2" charset="0"/>
              </a:rPr>
              <a:t>: </a:t>
            </a:r>
            <a:r>
              <a:rPr lang="ru-RU" sz="2400" smtClean="0">
                <a:latin typeface="PF Din Text Cond Pro" pitchFamily="2" charset="0"/>
              </a:rPr>
              <a:t>подчинительные, сочинительные.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457200" y="4465712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>
                <a:latin typeface="PF Din Text Cond Pro" pitchFamily="2" charset="0"/>
              </a:rPr>
              <a:t>По характеру </a:t>
            </a:r>
            <a:r>
              <a:rPr lang="ru-RU">
                <a:solidFill>
                  <a:srgbClr val="00B050"/>
                </a:solidFill>
                <a:latin typeface="PF Din Text Cond Pro" pitchFamily="2" charset="0"/>
              </a:rPr>
              <a:t>главного слова</a:t>
            </a:r>
            <a:r>
              <a:rPr lang="ru-RU" smtClean="0">
                <a:latin typeface="PF Din Text Cond Pro" pitchFamily="2" charset="0"/>
              </a:rPr>
              <a:t>:</a:t>
            </a:r>
            <a:endParaRPr lang="ru-RU" sz="3100">
              <a:latin typeface="PF Din Text Cond Pro" pitchFamily="2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4919340" y="4503812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smtClean="0">
                <a:latin typeface="PF Din Text Cond Pro" pitchFamily="2" charset="0"/>
              </a:rPr>
              <a:t>глагольные</a:t>
            </a:r>
            <a:r>
              <a:rPr lang="ru-RU" sz="2400">
                <a:latin typeface="PF Din Text Cond Pro" pitchFamily="2" charset="0"/>
              </a:rPr>
              <a:t>, именные, наречные.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457200" y="5049268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>
                <a:latin typeface="PF Din Text Cond Pro" pitchFamily="2" charset="0"/>
              </a:rPr>
              <a:t>Включают предлоги и формообразующие </a:t>
            </a:r>
            <a:r>
              <a:rPr lang="ru-RU" smtClean="0">
                <a:latin typeface="PF Din Text Cond Pro" pitchFamily="2" charset="0"/>
              </a:rPr>
              <a:t>частицы.</a:t>
            </a:r>
            <a:endParaRPr lang="ru-RU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185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1207"/>
    </mc:Choice>
    <mc:Fallback xmlns="">
      <p:transition advTm="512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60000"/>
                  <a:lumOff val="4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PF Din Text Cond Pro" pitchFamily="2" charset="0"/>
              </a:rPr>
              <a:t>www.</a:t>
            </a:r>
            <a:r>
              <a:rPr lang="en-US" dirty="0" smtClean="0">
                <a:solidFill>
                  <a:schemeClr val="bg1"/>
                </a:solidFill>
                <a:latin typeface="PF Din Text Cond Pro" pitchFamily="2" charset="0"/>
              </a:rPr>
              <a:t>InfoUrok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PF Din Text Cond Pro" pitchFamily="2" charset="0"/>
              </a:rPr>
              <a:t>.ru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05219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7"/>
      </p14:showEvt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1095"/>
      </p:ext>
    </p:extLst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Словосочетание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604664"/>
          </a:xfrm>
        </p:spPr>
        <p:txBody>
          <a:bodyPr anchor="ctr"/>
          <a:lstStyle/>
          <a:p>
            <a:pPr marL="0" indent="0">
              <a:buNone/>
            </a:pPr>
            <a:r>
              <a:rPr lang="ru-RU" smtClean="0">
                <a:latin typeface="PF Din Text Cond Pro" pitchFamily="2" charset="0"/>
              </a:rPr>
              <a:t>Сочетание нескольких слов: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57200" y="2204864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Грамматическая и смысловая связь.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809528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Не словосочетания: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3424784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latin typeface="PF Din Text Cond Pro" pitchFamily="2" charset="0"/>
              </a:rPr>
              <a:t>сочетания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служебных</a:t>
            </a:r>
            <a:r>
              <a:rPr lang="ru-RU" smtClean="0">
                <a:latin typeface="PF Din Text Cond Pro" pitchFamily="2" charset="0"/>
              </a:rPr>
              <a:t> и самостоятельных слов;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033972" y="3886448"/>
            <a:ext cx="5076056" cy="459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</a:pP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к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 дому,  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тоже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 уехал</a:t>
            </a:r>
            <a:endParaRPr lang="ru-RU" sz="3200" b="1">
              <a:solidFill>
                <a:schemeClr val="accent6">
                  <a:lumMod val="75000"/>
                </a:schemeClr>
              </a:solidFill>
              <a:latin typeface="Propisi" pitchFamily="2" charset="0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457200" y="4261408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latin typeface="PF Din Text Cond Pro" pitchFamily="2" charset="0"/>
              </a:rPr>
              <a:t>граммат. формы со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 вспомогательными </a:t>
            </a:r>
            <a:r>
              <a:rPr lang="ru-RU" smtClean="0">
                <a:latin typeface="PF Din Text Cond Pro" pitchFamily="2" charset="0"/>
              </a:rPr>
              <a:t>словами;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2033972" y="4728532"/>
            <a:ext cx="5076056" cy="459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</a:pP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буду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 учиться,  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более 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тёмный</a:t>
            </a:r>
            <a:endParaRPr lang="ru-RU" sz="3200" b="1">
              <a:solidFill>
                <a:schemeClr val="accent6">
                  <a:lumMod val="75000"/>
                </a:schemeClr>
              </a:solidFill>
              <a:latin typeface="Propisi" pitchFamily="2" charset="0"/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457200" y="5107320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latin typeface="PF Din Text Cond Pro" pitchFamily="2" charset="0"/>
              </a:rPr>
              <a:t>грамматическая основа.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2033972" y="5574444"/>
            <a:ext cx="5076056" cy="459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</a:pP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Солнце село.</a:t>
            </a:r>
            <a:endParaRPr lang="ru-RU" sz="3200" b="1">
              <a:solidFill>
                <a:schemeClr val="accent6">
                  <a:lumMod val="75000"/>
                </a:schemeClr>
              </a:solidFill>
              <a:latin typeface="Propisi" pitchFamily="2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4743909" y="5960396"/>
            <a:ext cx="532905" cy="48192"/>
            <a:chOff x="4250432" y="4869160"/>
            <a:chExt cx="4605667" cy="48192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Прямая соединительная линия 31"/>
          <p:cNvCxnSpPr/>
          <p:nvPr/>
        </p:nvCxnSpPr>
        <p:spPr>
          <a:xfrm>
            <a:off x="3766711" y="5985796"/>
            <a:ext cx="91120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Заголовок 1"/>
          <p:cNvSpPr txBox="1">
            <a:spLocks/>
          </p:cNvSpPr>
          <p:nvPr/>
        </p:nvSpPr>
        <p:spPr>
          <a:xfrm>
            <a:off x="4335135" y="1730400"/>
            <a:ext cx="5076056" cy="459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</a:pP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любить собак, дождь или снег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390209"/>
      </p:ext>
    </p:extLst>
  </p:cSld>
  <p:clrMapOvr>
    <a:masterClrMapping/>
  </p:clrMapOvr>
  <p:transition spd="slow" advTm="6698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19" grpId="0" build="p"/>
      <p:bldP spid="19" grpId="1" build="allAtOnce"/>
      <p:bldP spid="20" grpId="0" build="p"/>
      <p:bldP spid="20" grpId="1" build="allAtOnce"/>
      <p:bldP spid="22" grpId="0" build="p"/>
      <p:bldP spid="22" grpId="1" build="allAtOnce"/>
      <p:bldP spid="23" grpId="0"/>
      <p:bldP spid="23" grpId="1"/>
      <p:bldP spid="24" grpId="0" build="p"/>
      <p:bldP spid="24" grpId="1" build="allAtOnce"/>
      <p:bldP spid="25" grpId="0"/>
      <p:bldP spid="25" grpId="1"/>
      <p:bldP spid="27" grpId="0" build="p"/>
      <p:bldP spid="27" grpId="1" build="allAtOnce"/>
      <p:bldP spid="28" grpId="0"/>
      <p:bldP spid="28" grpId="1"/>
      <p:bldP spid="33" grpId="0"/>
      <p:bldP spid="33" grpId="1"/>
    </p:bldLst>
  </p:timing>
  <p:extLst mod="1">
    <p:ext uri="{E180D4A7-C9FB-4DFB-919C-405C955672EB}">
      <p14:showEvtLst xmlns:p14="http://schemas.microsoft.com/office/powerpoint/2010/main">
        <p14:playEvt time="0" objId="5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Словосочетание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57200" y="1542492"/>
            <a:ext cx="814724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Выделяется из предложения.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0" y="2204864"/>
            <a:ext cx="91440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>
                <a:solidFill>
                  <a:srgbClr val="0070C0"/>
                </a:solidFill>
                <a:latin typeface="Propisi" pitchFamily="2" charset="0"/>
              </a:rPr>
              <a:t>Грозный ветер сильно шатает берёзы и липы.</a:t>
            </a:r>
            <a:endParaRPr lang="ru-RU" b="1">
              <a:solidFill>
                <a:srgbClr val="00B050"/>
              </a:solidFill>
              <a:latin typeface="Propisi" pitchFamily="2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4407849" y="2838636"/>
            <a:ext cx="1520437" cy="48192"/>
            <a:chOff x="4250432" y="4869160"/>
            <a:chExt cx="4605667" cy="48192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Прямая соединительная линия 33"/>
          <p:cNvCxnSpPr/>
          <p:nvPr/>
        </p:nvCxnSpPr>
        <p:spPr>
          <a:xfrm>
            <a:off x="1942235" y="2874128"/>
            <a:ext cx="100232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Заголовок 1"/>
          <p:cNvSpPr txBox="1">
            <a:spLocks/>
          </p:cNvSpPr>
          <p:nvPr/>
        </p:nvSpPr>
        <p:spPr>
          <a:xfrm>
            <a:off x="971600" y="3032956"/>
            <a:ext cx="81724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smtClean="0">
                <a:solidFill>
                  <a:srgbClr val="00B050"/>
                </a:solidFill>
                <a:latin typeface="Propisi" pitchFamily="2" charset="0"/>
              </a:rPr>
              <a:t>грозный</a:t>
            </a:r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ветер</a:t>
            </a:r>
            <a:endParaRPr lang="ru-RU" b="1">
              <a:solidFill>
                <a:schemeClr val="accent6">
                  <a:lumMod val="75000"/>
                </a:schemeClr>
              </a:solidFill>
              <a:latin typeface="Propisi" pitchFamily="2" charset="0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971600" y="3630724"/>
            <a:ext cx="81724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smtClean="0">
                <a:solidFill>
                  <a:srgbClr val="00B050"/>
                </a:solidFill>
                <a:latin typeface="Propisi" pitchFamily="2" charset="0"/>
              </a:rPr>
              <a:t>сильно</a:t>
            </a:r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шатает</a:t>
            </a:r>
            <a:endParaRPr lang="ru-RU" b="1">
              <a:solidFill>
                <a:schemeClr val="accent6">
                  <a:lumMod val="75000"/>
                </a:schemeClr>
              </a:solidFill>
              <a:latin typeface="Propisi" pitchFamily="2" charset="0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971600" y="4230092"/>
            <a:ext cx="81724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шатает</a:t>
            </a:r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b="1" smtClean="0">
                <a:solidFill>
                  <a:srgbClr val="00B050"/>
                </a:solidFill>
                <a:latin typeface="Propisi" pitchFamily="2" charset="0"/>
              </a:rPr>
              <a:t>берёзы и липы</a:t>
            </a:r>
            <a:endParaRPr lang="ru-RU" b="1">
              <a:solidFill>
                <a:srgbClr val="00B050"/>
              </a:solidFill>
              <a:latin typeface="Propisi" pitchFamily="2" charset="0"/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971600" y="4807756"/>
            <a:ext cx="81724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smtClean="0">
                <a:solidFill>
                  <a:srgbClr val="00B050"/>
                </a:solidFill>
                <a:latin typeface="Propisi" pitchFamily="2" charset="0"/>
              </a:rPr>
              <a:t>берёзы и липы</a:t>
            </a:r>
            <a:endParaRPr lang="ru-RU" b="1">
              <a:solidFill>
                <a:srgbClr val="00B050"/>
              </a:solidFill>
              <a:latin typeface="Propisi" pitchFamily="2" charset="0"/>
            </a:endParaRPr>
          </a:p>
        </p:txBody>
      </p:sp>
      <p:sp>
        <p:nvSpPr>
          <p:cNvPr id="39" name="Объект 2"/>
          <p:cNvSpPr txBox="1">
            <a:spLocks/>
          </p:cNvSpPr>
          <p:nvPr/>
        </p:nvSpPr>
        <p:spPr>
          <a:xfrm>
            <a:off x="457200" y="5610944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По характеру связи: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подчинительные</a:t>
            </a:r>
            <a:r>
              <a:rPr lang="ru-RU" smtClean="0">
                <a:latin typeface="PF Din Text Cond Pro" pitchFamily="2" charset="0"/>
              </a:rPr>
              <a:t>,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сочинительные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0" name="Правая круглая скобка 39"/>
          <p:cNvSpPr/>
          <p:nvPr/>
        </p:nvSpPr>
        <p:spPr>
          <a:xfrm rot="16200000">
            <a:off x="2363428" y="2531460"/>
            <a:ext cx="159940" cy="1463288"/>
          </a:xfrm>
          <a:prstGeom prst="rightBracket">
            <a:avLst>
              <a:gd name="adj" fmla="val 0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авая круглая скобка 41"/>
          <p:cNvSpPr/>
          <p:nvPr/>
        </p:nvSpPr>
        <p:spPr>
          <a:xfrm rot="16200000">
            <a:off x="2487370" y="3145874"/>
            <a:ext cx="159940" cy="1463288"/>
          </a:xfrm>
          <a:prstGeom prst="rightBracket">
            <a:avLst>
              <a:gd name="adj" fmla="val 0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авая круглая скобка 42"/>
          <p:cNvSpPr/>
          <p:nvPr/>
        </p:nvSpPr>
        <p:spPr>
          <a:xfrm rot="16200000" flipV="1">
            <a:off x="2872356" y="3342186"/>
            <a:ext cx="159940" cy="2233260"/>
          </a:xfrm>
          <a:prstGeom prst="rightBracket">
            <a:avLst>
              <a:gd name="adj" fmla="val 0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авая круглая скобка 43"/>
          <p:cNvSpPr/>
          <p:nvPr/>
        </p:nvSpPr>
        <p:spPr>
          <a:xfrm rot="16200000" flipV="1">
            <a:off x="2381176" y="4327632"/>
            <a:ext cx="159940" cy="1467976"/>
          </a:xfrm>
          <a:prstGeom prst="rightBracket">
            <a:avLst>
              <a:gd name="adj" fmla="val 0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32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99122"/>
    </mc:Choice>
    <mc:Fallback xmlns="">
      <p:transition advTm="991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8" grpId="0"/>
      <p:bldP spid="18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Словосочетание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57200" y="1542492"/>
            <a:ext cx="4073624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Подчинительные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530824" y="1542492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Сочинительные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147156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Есть главное и зависимое слово.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344016" y="2735040"/>
            <a:ext cx="4299992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Отдельное слово = отдельный член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4530824" y="2147156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Слова равноправны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63500" y="3284984"/>
            <a:ext cx="91440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Теплолюбивые птицы улетают на юг.</a:t>
            </a:r>
            <a:endParaRPr lang="ru-RU" b="1">
              <a:solidFill>
                <a:srgbClr val="00B050"/>
              </a:solidFill>
              <a:latin typeface="Propisi" pitchFamily="2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5292080" y="3933056"/>
            <a:ext cx="1672481" cy="48192"/>
            <a:chOff x="4250432" y="4869160"/>
            <a:chExt cx="4605667" cy="48192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Прямая соединительная линия 28"/>
          <p:cNvCxnSpPr/>
          <p:nvPr/>
        </p:nvCxnSpPr>
        <p:spPr>
          <a:xfrm>
            <a:off x="3921459" y="3968548"/>
            <a:ext cx="121281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авая круглая скобка 29"/>
          <p:cNvSpPr/>
          <p:nvPr/>
        </p:nvSpPr>
        <p:spPr>
          <a:xfrm rot="16200000" flipV="1">
            <a:off x="6879858" y="2897862"/>
            <a:ext cx="159940" cy="1273016"/>
          </a:xfrm>
          <a:prstGeom prst="rightBracket">
            <a:avLst>
              <a:gd name="adj" fmla="val 0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7122870" y="3945756"/>
            <a:ext cx="91120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авая круглая скобка 31"/>
          <p:cNvSpPr/>
          <p:nvPr/>
        </p:nvSpPr>
        <p:spPr>
          <a:xfrm rot="16200000">
            <a:off x="3303898" y="2346238"/>
            <a:ext cx="159940" cy="2376264"/>
          </a:xfrm>
          <a:prstGeom prst="rightBracket">
            <a:avLst>
              <a:gd name="adj" fmla="val 0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974445" y="3933056"/>
            <a:ext cx="2764278" cy="52354"/>
            <a:chOff x="974445" y="4365104"/>
            <a:chExt cx="2764278" cy="52354"/>
          </a:xfrm>
        </p:grpSpPr>
        <p:sp>
          <p:nvSpPr>
            <p:cNvPr id="93" name="Дуга 92"/>
            <p:cNvSpPr/>
            <p:nvPr/>
          </p:nvSpPr>
          <p:spPr>
            <a:xfrm>
              <a:off x="974445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Дуга 93"/>
            <p:cNvSpPr/>
            <p:nvPr/>
          </p:nvSpPr>
          <p:spPr>
            <a:xfrm rot="16200000">
              <a:off x="977063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Дуга 94"/>
            <p:cNvSpPr/>
            <p:nvPr/>
          </p:nvSpPr>
          <p:spPr>
            <a:xfrm rot="10800000">
              <a:off x="1032034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Дуга 95"/>
            <p:cNvSpPr/>
            <p:nvPr/>
          </p:nvSpPr>
          <p:spPr>
            <a:xfrm rot="5400000">
              <a:off x="1034652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Дуга 96"/>
            <p:cNvSpPr/>
            <p:nvPr/>
          </p:nvSpPr>
          <p:spPr>
            <a:xfrm>
              <a:off x="1089623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Дуга 97"/>
            <p:cNvSpPr/>
            <p:nvPr/>
          </p:nvSpPr>
          <p:spPr>
            <a:xfrm rot="16200000">
              <a:off x="1092241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Дуга 98"/>
            <p:cNvSpPr/>
            <p:nvPr/>
          </p:nvSpPr>
          <p:spPr>
            <a:xfrm rot="10800000">
              <a:off x="1147212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Дуга 99"/>
            <p:cNvSpPr/>
            <p:nvPr/>
          </p:nvSpPr>
          <p:spPr>
            <a:xfrm rot="5400000">
              <a:off x="1149830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Дуга 100"/>
            <p:cNvSpPr/>
            <p:nvPr/>
          </p:nvSpPr>
          <p:spPr>
            <a:xfrm>
              <a:off x="1204801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Дуга 101"/>
            <p:cNvSpPr/>
            <p:nvPr/>
          </p:nvSpPr>
          <p:spPr>
            <a:xfrm rot="16200000">
              <a:off x="1207419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Дуга 102"/>
            <p:cNvSpPr/>
            <p:nvPr/>
          </p:nvSpPr>
          <p:spPr>
            <a:xfrm rot="10800000">
              <a:off x="1262391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Дуга 103"/>
            <p:cNvSpPr/>
            <p:nvPr/>
          </p:nvSpPr>
          <p:spPr>
            <a:xfrm rot="5400000">
              <a:off x="1265008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Дуга 104"/>
            <p:cNvSpPr/>
            <p:nvPr/>
          </p:nvSpPr>
          <p:spPr>
            <a:xfrm>
              <a:off x="1319980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Дуга 105"/>
            <p:cNvSpPr/>
            <p:nvPr/>
          </p:nvSpPr>
          <p:spPr>
            <a:xfrm rot="16200000">
              <a:off x="1322597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Дуга 106"/>
            <p:cNvSpPr/>
            <p:nvPr/>
          </p:nvSpPr>
          <p:spPr>
            <a:xfrm rot="10800000">
              <a:off x="1377569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Дуга 107"/>
            <p:cNvSpPr/>
            <p:nvPr/>
          </p:nvSpPr>
          <p:spPr>
            <a:xfrm rot="5400000">
              <a:off x="1380186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Дуга 108"/>
            <p:cNvSpPr/>
            <p:nvPr/>
          </p:nvSpPr>
          <p:spPr>
            <a:xfrm>
              <a:off x="1435158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Дуга 109"/>
            <p:cNvSpPr/>
            <p:nvPr/>
          </p:nvSpPr>
          <p:spPr>
            <a:xfrm rot="16200000">
              <a:off x="1437776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Дуга 110"/>
            <p:cNvSpPr/>
            <p:nvPr/>
          </p:nvSpPr>
          <p:spPr>
            <a:xfrm rot="10800000">
              <a:off x="1492747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Дуга 111"/>
            <p:cNvSpPr/>
            <p:nvPr/>
          </p:nvSpPr>
          <p:spPr>
            <a:xfrm rot="5400000">
              <a:off x="1495365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Дуга 112"/>
            <p:cNvSpPr/>
            <p:nvPr/>
          </p:nvSpPr>
          <p:spPr>
            <a:xfrm>
              <a:off x="1550336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Дуга 113"/>
            <p:cNvSpPr/>
            <p:nvPr/>
          </p:nvSpPr>
          <p:spPr>
            <a:xfrm rot="16200000">
              <a:off x="1552954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Дуга 114"/>
            <p:cNvSpPr/>
            <p:nvPr/>
          </p:nvSpPr>
          <p:spPr>
            <a:xfrm rot="10800000">
              <a:off x="1607925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Дуга 115"/>
            <p:cNvSpPr/>
            <p:nvPr/>
          </p:nvSpPr>
          <p:spPr>
            <a:xfrm rot="5400000">
              <a:off x="1610543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Дуга 116"/>
            <p:cNvSpPr/>
            <p:nvPr/>
          </p:nvSpPr>
          <p:spPr>
            <a:xfrm>
              <a:off x="1665514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Дуга 117"/>
            <p:cNvSpPr/>
            <p:nvPr/>
          </p:nvSpPr>
          <p:spPr>
            <a:xfrm rot="16200000">
              <a:off x="1668132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Дуга 118"/>
            <p:cNvSpPr/>
            <p:nvPr/>
          </p:nvSpPr>
          <p:spPr>
            <a:xfrm rot="10800000">
              <a:off x="1723104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Дуга 119"/>
            <p:cNvSpPr/>
            <p:nvPr/>
          </p:nvSpPr>
          <p:spPr>
            <a:xfrm rot="5400000">
              <a:off x="1725721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Дуга 120"/>
            <p:cNvSpPr/>
            <p:nvPr/>
          </p:nvSpPr>
          <p:spPr>
            <a:xfrm>
              <a:off x="1780693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Дуга 121"/>
            <p:cNvSpPr/>
            <p:nvPr/>
          </p:nvSpPr>
          <p:spPr>
            <a:xfrm rot="16200000">
              <a:off x="1783310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Дуга 122"/>
            <p:cNvSpPr/>
            <p:nvPr/>
          </p:nvSpPr>
          <p:spPr>
            <a:xfrm rot="10800000">
              <a:off x="1838282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Дуга 123"/>
            <p:cNvSpPr/>
            <p:nvPr/>
          </p:nvSpPr>
          <p:spPr>
            <a:xfrm rot="5400000">
              <a:off x="1840899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Дуга 124"/>
            <p:cNvSpPr/>
            <p:nvPr/>
          </p:nvSpPr>
          <p:spPr>
            <a:xfrm>
              <a:off x="1895871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Дуга 125"/>
            <p:cNvSpPr/>
            <p:nvPr/>
          </p:nvSpPr>
          <p:spPr>
            <a:xfrm rot="16200000">
              <a:off x="1898488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Дуга 126"/>
            <p:cNvSpPr/>
            <p:nvPr/>
          </p:nvSpPr>
          <p:spPr>
            <a:xfrm rot="10800000">
              <a:off x="1953460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Дуга 127"/>
            <p:cNvSpPr/>
            <p:nvPr/>
          </p:nvSpPr>
          <p:spPr>
            <a:xfrm rot="5400000">
              <a:off x="1956078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Дуга 128"/>
            <p:cNvSpPr/>
            <p:nvPr/>
          </p:nvSpPr>
          <p:spPr>
            <a:xfrm>
              <a:off x="2011049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Дуга 129"/>
            <p:cNvSpPr/>
            <p:nvPr/>
          </p:nvSpPr>
          <p:spPr>
            <a:xfrm rot="16200000">
              <a:off x="2013667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Дуга 130"/>
            <p:cNvSpPr/>
            <p:nvPr/>
          </p:nvSpPr>
          <p:spPr>
            <a:xfrm rot="10800000">
              <a:off x="2068638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Дуга 131"/>
            <p:cNvSpPr/>
            <p:nvPr/>
          </p:nvSpPr>
          <p:spPr>
            <a:xfrm rot="5400000">
              <a:off x="2071256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Дуга 132"/>
            <p:cNvSpPr/>
            <p:nvPr/>
          </p:nvSpPr>
          <p:spPr>
            <a:xfrm>
              <a:off x="2126227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Дуга 133"/>
            <p:cNvSpPr/>
            <p:nvPr/>
          </p:nvSpPr>
          <p:spPr>
            <a:xfrm rot="16200000">
              <a:off x="2128845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Дуга 134"/>
            <p:cNvSpPr/>
            <p:nvPr/>
          </p:nvSpPr>
          <p:spPr>
            <a:xfrm rot="10800000">
              <a:off x="2183817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Дуга 135"/>
            <p:cNvSpPr/>
            <p:nvPr/>
          </p:nvSpPr>
          <p:spPr>
            <a:xfrm rot="5400000">
              <a:off x="2186434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Дуга 136"/>
            <p:cNvSpPr/>
            <p:nvPr/>
          </p:nvSpPr>
          <p:spPr>
            <a:xfrm>
              <a:off x="2241406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Дуга 137"/>
            <p:cNvSpPr/>
            <p:nvPr/>
          </p:nvSpPr>
          <p:spPr>
            <a:xfrm rot="16200000">
              <a:off x="2244023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Дуга 138"/>
            <p:cNvSpPr/>
            <p:nvPr/>
          </p:nvSpPr>
          <p:spPr>
            <a:xfrm rot="10800000">
              <a:off x="2298995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Дуга 139"/>
            <p:cNvSpPr/>
            <p:nvPr/>
          </p:nvSpPr>
          <p:spPr>
            <a:xfrm rot="5400000">
              <a:off x="2301612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Дуга 140"/>
            <p:cNvSpPr/>
            <p:nvPr/>
          </p:nvSpPr>
          <p:spPr>
            <a:xfrm>
              <a:off x="2356584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Дуга 141"/>
            <p:cNvSpPr/>
            <p:nvPr/>
          </p:nvSpPr>
          <p:spPr>
            <a:xfrm rot="16200000">
              <a:off x="2359201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Дуга 142"/>
            <p:cNvSpPr/>
            <p:nvPr/>
          </p:nvSpPr>
          <p:spPr>
            <a:xfrm rot="10800000">
              <a:off x="2414173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Дуга 143"/>
            <p:cNvSpPr/>
            <p:nvPr/>
          </p:nvSpPr>
          <p:spPr>
            <a:xfrm rot="5400000">
              <a:off x="2416791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Дуга 144"/>
            <p:cNvSpPr/>
            <p:nvPr/>
          </p:nvSpPr>
          <p:spPr>
            <a:xfrm>
              <a:off x="2471762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Дуга 145"/>
            <p:cNvSpPr/>
            <p:nvPr/>
          </p:nvSpPr>
          <p:spPr>
            <a:xfrm rot="16200000">
              <a:off x="2474380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Дуга 146"/>
            <p:cNvSpPr/>
            <p:nvPr/>
          </p:nvSpPr>
          <p:spPr>
            <a:xfrm rot="10800000">
              <a:off x="2529351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Дуга 147"/>
            <p:cNvSpPr/>
            <p:nvPr/>
          </p:nvSpPr>
          <p:spPr>
            <a:xfrm rot="5400000">
              <a:off x="2531969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Дуга 148"/>
            <p:cNvSpPr/>
            <p:nvPr/>
          </p:nvSpPr>
          <p:spPr>
            <a:xfrm>
              <a:off x="2586940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Дуга 149"/>
            <p:cNvSpPr/>
            <p:nvPr/>
          </p:nvSpPr>
          <p:spPr>
            <a:xfrm rot="16200000">
              <a:off x="2589558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Дуга 150"/>
            <p:cNvSpPr/>
            <p:nvPr/>
          </p:nvSpPr>
          <p:spPr>
            <a:xfrm rot="10800000">
              <a:off x="2644529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Дуга 151"/>
            <p:cNvSpPr/>
            <p:nvPr/>
          </p:nvSpPr>
          <p:spPr>
            <a:xfrm rot="5400000">
              <a:off x="2647147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Дуга 152"/>
            <p:cNvSpPr/>
            <p:nvPr/>
          </p:nvSpPr>
          <p:spPr>
            <a:xfrm>
              <a:off x="2702119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Дуга 153"/>
            <p:cNvSpPr/>
            <p:nvPr/>
          </p:nvSpPr>
          <p:spPr>
            <a:xfrm rot="16200000">
              <a:off x="2704736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Дуга 154"/>
            <p:cNvSpPr/>
            <p:nvPr/>
          </p:nvSpPr>
          <p:spPr>
            <a:xfrm rot="10800000">
              <a:off x="2759708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Дуга 155"/>
            <p:cNvSpPr/>
            <p:nvPr/>
          </p:nvSpPr>
          <p:spPr>
            <a:xfrm rot="5400000">
              <a:off x="2762325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Дуга 156"/>
            <p:cNvSpPr/>
            <p:nvPr/>
          </p:nvSpPr>
          <p:spPr>
            <a:xfrm>
              <a:off x="2817297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Дуга 157"/>
            <p:cNvSpPr/>
            <p:nvPr/>
          </p:nvSpPr>
          <p:spPr>
            <a:xfrm rot="16200000">
              <a:off x="2819914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Дуга 158"/>
            <p:cNvSpPr/>
            <p:nvPr/>
          </p:nvSpPr>
          <p:spPr>
            <a:xfrm rot="10800000">
              <a:off x="2874886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Дуга 159"/>
            <p:cNvSpPr/>
            <p:nvPr/>
          </p:nvSpPr>
          <p:spPr>
            <a:xfrm rot="5400000">
              <a:off x="2877504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Дуга 160"/>
            <p:cNvSpPr/>
            <p:nvPr/>
          </p:nvSpPr>
          <p:spPr>
            <a:xfrm>
              <a:off x="2932475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Дуга 161"/>
            <p:cNvSpPr/>
            <p:nvPr/>
          </p:nvSpPr>
          <p:spPr>
            <a:xfrm rot="16200000">
              <a:off x="2935093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Дуга 162"/>
            <p:cNvSpPr/>
            <p:nvPr/>
          </p:nvSpPr>
          <p:spPr>
            <a:xfrm rot="10800000">
              <a:off x="2990064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Дуга 163"/>
            <p:cNvSpPr/>
            <p:nvPr/>
          </p:nvSpPr>
          <p:spPr>
            <a:xfrm rot="5400000">
              <a:off x="2992682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Дуга 164"/>
            <p:cNvSpPr/>
            <p:nvPr/>
          </p:nvSpPr>
          <p:spPr>
            <a:xfrm>
              <a:off x="3047653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Дуга 165"/>
            <p:cNvSpPr/>
            <p:nvPr/>
          </p:nvSpPr>
          <p:spPr>
            <a:xfrm rot="16200000">
              <a:off x="3050271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Дуга 166"/>
            <p:cNvSpPr/>
            <p:nvPr/>
          </p:nvSpPr>
          <p:spPr>
            <a:xfrm rot="10800000">
              <a:off x="3105242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Дуга 167"/>
            <p:cNvSpPr/>
            <p:nvPr/>
          </p:nvSpPr>
          <p:spPr>
            <a:xfrm rot="5400000">
              <a:off x="3107860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Дуга 168"/>
            <p:cNvSpPr/>
            <p:nvPr/>
          </p:nvSpPr>
          <p:spPr>
            <a:xfrm>
              <a:off x="3162832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Дуга 169"/>
            <p:cNvSpPr/>
            <p:nvPr/>
          </p:nvSpPr>
          <p:spPr>
            <a:xfrm rot="16200000">
              <a:off x="3165449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Дуга 170"/>
            <p:cNvSpPr/>
            <p:nvPr/>
          </p:nvSpPr>
          <p:spPr>
            <a:xfrm rot="10800000">
              <a:off x="3220421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Дуга 171"/>
            <p:cNvSpPr/>
            <p:nvPr/>
          </p:nvSpPr>
          <p:spPr>
            <a:xfrm rot="5400000">
              <a:off x="3223038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Дуга 172"/>
            <p:cNvSpPr/>
            <p:nvPr/>
          </p:nvSpPr>
          <p:spPr>
            <a:xfrm>
              <a:off x="3278010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Дуга 173"/>
            <p:cNvSpPr/>
            <p:nvPr/>
          </p:nvSpPr>
          <p:spPr>
            <a:xfrm rot="16200000">
              <a:off x="3280627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Дуга 174"/>
            <p:cNvSpPr/>
            <p:nvPr/>
          </p:nvSpPr>
          <p:spPr>
            <a:xfrm rot="10800000">
              <a:off x="3335599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Дуга 175"/>
            <p:cNvSpPr/>
            <p:nvPr/>
          </p:nvSpPr>
          <p:spPr>
            <a:xfrm rot="5400000">
              <a:off x="3338217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Дуга 176"/>
            <p:cNvSpPr/>
            <p:nvPr/>
          </p:nvSpPr>
          <p:spPr>
            <a:xfrm>
              <a:off x="3393188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Дуга 177"/>
            <p:cNvSpPr/>
            <p:nvPr/>
          </p:nvSpPr>
          <p:spPr>
            <a:xfrm rot="16200000">
              <a:off x="3395806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Дуга 178"/>
            <p:cNvSpPr/>
            <p:nvPr/>
          </p:nvSpPr>
          <p:spPr>
            <a:xfrm rot="10800000">
              <a:off x="3450777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Дуга 179"/>
            <p:cNvSpPr/>
            <p:nvPr/>
          </p:nvSpPr>
          <p:spPr>
            <a:xfrm rot="5400000">
              <a:off x="3453395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Дуга 180"/>
            <p:cNvSpPr/>
            <p:nvPr/>
          </p:nvSpPr>
          <p:spPr>
            <a:xfrm>
              <a:off x="3508366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Дуга 181"/>
            <p:cNvSpPr/>
            <p:nvPr/>
          </p:nvSpPr>
          <p:spPr>
            <a:xfrm rot="16200000">
              <a:off x="3510984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Дуга 182"/>
            <p:cNvSpPr/>
            <p:nvPr/>
          </p:nvSpPr>
          <p:spPr>
            <a:xfrm rot="10800000">
              <a:off x="3565955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Дуга 183"/>
            <p:cNvSpPr/>
            <p:nvPr/>
          </p:nvSpPr>
          <p:spPr>
            <a:xfrm rot="5400000">
              <a:off x="3568573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Дуга 184"/>
            <p:cNvSpPr/>
            <p:nvPr/>
          </p:nvSpPr>
          <p:spPr>
            <a:xfrm>
              <a:off x="3623545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Дуга 185"/>
            <p:cNvSpPr/>
            <p:nvPr/>
          </p:nvSpPr>
          <p:spPr>
            <a:xfrm rot="16200000">
              <a:off x="3626162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Дуга 186"/>
            <p:cNvSpPr/>
            <p:nvPr/>
          </p:nvSpPr>
          <p:spPr>
            <a:xfrm rot="10800000">
              <a:off x="3681134" y="4365104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Дуга 187"/>
            <p:cNvSpPr/>
            <p:nvPr/>
          </p:nvSpPr>
          <p:spPr>
            <a:xfrm rot="5400000">
              <a:off x="3683751" y="4362486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810692" y="3421359"/>
            <a:ext cx="4392488" cy="658677"/>
          </a:xfrm>
          <a:prstGeom prst="rect">
            <a:avLst/>
          </a:prstGeom>
          <a:solidFill>
            <a:srgbClr val="FFFFFF">
              <a:alpha val="60000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215880" y="3418395"/>
            <a:ext cx="2969220" cy="658677"/>
          </a:xfrm>
          <a:prstGeom prst="rect">
            <a:avLst/>
          </a:prstGeom>
          <a:solidFill>
            <a:srgbClr val="FFFFFF">
              <a:alpha val="60000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788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9169"/>
    </mc:Choice>
    <mc:Fallback xmlns="">
      <p:transition advTm="591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/>
      <p:bldP spid="22" grpId="0"/>
      <p:bldP spid="23" grpId="0"/>
      <p:bldP spid="24" grpId="0"/>
      <p:bldP spid="24" grpId="1"/>
      <p:bldP spid="30" grpId="0" animBg="1"/>
      <p:bldP spid="30" grpId="1" animBg="1"/>
      <p:bldP spid="30" grpId="2" animBg="1"/>
      <p:bldP spid="32" grpId="0" animBg="1"/>
      <p:bldP spid="32" grpId="1" animBg="1"/>
      <p:bldP spid="32" grpId="2" animBg="1"/>
      <p:bldP spid="3" grpId="0" animBg="1"/>
      <p:bldP spid="3" grpId="1" animBg="1"/>
      <p:bldP spid="3" grpId="2" animBg="1"/>
      <p:bldP spid="41" grpId="0" animBg="1"/>
      <p:bldP spid="41" grpId="1" animBg="1"/>
      <p:bldP spid="41" grpId="2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Словосочетание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57200" y="1542492"/>
            <a:ext cx="4073624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Подчинительные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530824" y="1542492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Сочинительные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147156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Есть главное и зависимое слово.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344016" y="2735040"/>
            <a:ext cx="4299992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Отдельное слово = отдельный член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4530824" y="2147156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Слова равноправны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63500" y="4021962"/>
            <a:ext cx="91440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>
                <a:solidFill>
                  <a:srgbClr val="0070C0"/>
                </a:solidFill>
                <a:latin typeface="Propisi" pitchFamily="2" charset="0"/>
              </a:rPr>
              <a:t>д</a:t>
            </a:r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евушка из города </a:t>
            </a:r>
            <a:r>
              <a:rPr lang="ru-RU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Propisi" pitchFamily="2" charset="0"/>
              </a:rPr>
              <a:t>=</a:t>
            </a:r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 городская девушка</a:t>
            </a:r>
            <a:endParaRPr lang="ru-RU" b="1">
              <a:solidFill>
                <a:srgbClr val="00B050"/>
              </a:solidFill>
              <a:latin typeface="Propisi" pitchFamily="2" charset="0"/>
            </a:endParaRPr>
          </a:p>
        </p:txBody>
      </p:sp>
      <p:sp>
        <p:nvSpPr>
          <p:cNvPr id="189" name="Объект 2"/>
          <p:cNvSpPr txBox="1">
            <a:spLocks/>
          </p:cNvSpPr>
          <p:nvPr/>
        </p:nvSpPr>
        <p:spPr>
          <a:xfrm>
            <a:off x="344016" y="3339704"/>
            <a:ext cx="4299992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Синонимичные = близкое значение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190" name="Заголовок 1"/>
          <p:cNvSpPr txBox="1">
            <a:spLocks/>
          </p:cNvSpPr>
          <p:nvPr/>
        </p:nvSpPr>
        <p:spPr>
          <a:xfrm>
            <a:off x="305916" y="4848708"/>
            <a:ext cx="91440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берег моря </a:t>
            </a:r>
            <a:r>
              <a:rPr lang="ru-RU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Propisi" pitchFamily="2" charset="0"/>
              </a:rPr>
              <a:t>=</a:t>
            </a:r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 морской берег</a:t>
            </a:r>
            <a:endParaRPr lang="ru-RU" b="1">
              <a:solidFill>
                <a:srgbClr val="00B05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775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1586"/>
    </mc:Choice>
    <mc:Fallback xmlns="">
      <p:transition advTm="215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8CCE4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/>
      <p:bldP spid="22" grpId="0"/>
      <p:bldP spid="22" grpId="1"/>
      <p:bldP spid="24" grpId="0"/>
      <p:bldP spid="24" grpId="1"/>
      <p:bldP spid="189" grpId="0"/>
      <p:bldP spid="189" grpId="1"/>
      <p:bldP spid="190" grpId="0"/>
      <p:bldP spid="190" grpId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Словосочетание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57200" y="1542492"/>
            <a:ext cx="4073624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Подчинительные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530824" y="1542492"/>
            <a:ext cx="4073624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Сочинительные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147156"/>
            <a:ext cx="4073624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Есть главное и зависимое слово.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344016" y="2735040"/>
            <a:ext cx="4299992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Отдельное слово = отдельный член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4530824" y="2147156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Слова равноправны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588" y="5157192"/>
            <a:ext cx="91440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говорить</a:t>
            </a:r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b="1" smtClean="0">
                <a:solidFill>
                  <a:srgbClr val="00B050"/>
                </a:solidFill>
                <a:latin typeface="Propisi" pitchFamily="2" charset="0"/>
              </a:rPr>
              <a:t>ярко и выразительно</a:t>
            </a:r>
            <a:endParaRPr lang="ru-RU" b="1">
              <a:solidFill>
                <a:srgbClr val="00B050"/>
              </a:solidFill>
              <a:latin typeface="Propisi" pitchFamily="2" charset="0"/>
            </a:endParaRPr>
          </a:p>
        </p:txBody>
      </p:sp>
      <p:sp>
        <p:nvSpPr>
          <p:cNvPr id="189" name="Объект 2"/>
          <p:cNvSpPr txBox="1">
            <a:spLocks/>
          </p:cNvSpPr>
          <p:nvPr/>
        </p:nvSpPr>
        <p:spPr>
          <a:xfrm>
            <a:off x="344016" y="3339704"/>
            <a:ext cx="4299992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Синонимичные = близкое значение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530824" y="2735040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Часть в составе подчинительных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13" name="Правая круглая скобка 12"/>
          <p:cNvSpPr/>
          <p:nvPr/>
        </p:nvSpPr>
        <p:spPr>
          <a:xfrm rot="16200000" flipV="1">
            <a:off x="3875919" y="3768452"/>
            <a:ext cx="281210" cy="2777480"/>
          </a:xfrm>
          <a:prstGeom prst="rightBracket">
            <a:avLst>
              <a:gd name="adj" fmla="val 0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ая круглая скобка 13"/>
          <p:cNvSpPr/>
          <p:nvPr/>
        </p:nvSpPr>
        <p:spPr>
          <a:xfrm rot="16200000" flipV="1">
            <a:off x="5311915" y="3856930"/>
            <a:ext cx="192070" cy="3055228"/>
          </a:xfrm>
          <a:prstGeom prst="rightBracket">
            <a:avLst>
              <a:gd name="adj" fmla="val 0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2051720" y="4532149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000" smtClean="0">
                <a:latin typeface="PF Din Text Cond Pro" pitchFamily="2" charset="0"/>
              </a:rPr>
              <a:t>как?</a:t>
            </a:r>
            <a:endParaRPr lang="ru-RU" sz="2000">
              <a:latin typeface="PF Din Text Cond Pro" pitchFamily="2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3322464" y="5326781"/>
            <a:ext cx="427930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(                                                              )</a:t>
            </a:r>
            <a:endParaRPr lang="ru-RU" sz="2400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356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1822"/>
    </mc:Choice>
    <mc:Fallback xmlns="">
      <p:transition advTm="318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12" grpId="0"/>
      <p:bldP spid="13" grpId="0" animBg="1"/>
      <p:bldP spid="13" grpId="1" animBg="1"/>
      <p:bldP spid="14" grpId="0" animBg="1"/>
      <p:bldP spid="14" grpId="1" animBg="1"/>
      <p:bldP spid="15" grpId="0"/>
      <p:bldP spid="15" grpId="1"/>
      <p:bldP spid="16" grpId="0"/>
      <p:bldP spid="16" grpId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Словосочетание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57200" y="1542492"/>
            <a:ext cx="4073624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Подчинительные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530824" y="1542492"/>
            <a:ext cx="4073624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Сочинительные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147156"/>
            <a:ext cx="4073624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Есть главное и зависимое слово.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344016" y="2735040"/>
            <a:ext cx="4299992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Отдельное слово = отдельный член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4530824" y="2147156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Слова равноправны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588" y="3932660"/>
            <a:ext cx="91440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Благородство, бескорыстие, честь 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– вот черты интеллигента.</a:t>
            </a:r>
          </a:p>
        </p:txBody>
      </p:sp>
      <p:sp>
        <p:nvSpPr>
          <p:cNvPr id="189" name="Объект 2"/>
          <p:cNvSpPr txBox="1">
            <a:spLocks/>
          </p:cNvSpPr>
          <p:nvPr/>
        </p:nvSpPr>
        <p:spPr>
          <a:xfrm>
            <a:off x="344016" y="3339704"/>
            <a:ext cx="4299992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Синонимичные = близкое значение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530824" y="2735040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Часть в составе подчинительных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530824" y="3339704"/>
            <a:ext cx="407362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Занимают место одного члена</a:t>
            </a:r>
            <a:endParaRPr lang="ru-RU" sz="2400">
              <a:latin typeface="PF Din Text Cond Pro" pitchFamily="2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30797" y="4546824"/>
            <a:ext cx="1775684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242344" y="4546824"/>
            <a:ext cx="1775684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168549" y="4546824"/>
            <a:ext cx="62236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588" y="4760752"/>
            <a:ext cx="91440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Мы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 не спешили, не суетились.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3128011" y="5360516"/>
            <a:ext cx="1520437" cy="48192"/>
            <a:chOff x="4250432" y="4869160"/>
            <a:chExt cx="4605667" cy="48192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4771727" y="5360516"/>
            <a:ext cx="1672481" cy="48192"/>
            <a:chOff x="4250432" y="4869160"/>
            <a:chExt cx="4605667" cy="4819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Заголовок 1"/>
          <p:cNvSpPr txBox="1">
            <a:spLocks/>
          </p:cNvSpPr>
          <p:nvPr/>
        </p:nvSpPr>
        <p:spPr>
          <a:xfrm>
            <a:off x="1588" y="5561696"/>
            <a:ext cx="91440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Зло можно победить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любовью, добром и состраданием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.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785698" y="6165304"/>
            <a:ext cx="100232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932040" y="6165304"/>
            <a:ext cx="100232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245330" y="6165304"/>
            <a:ext cx="1953252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0630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4735"/>
    </mc:Choice>
    <mc:Fallback xmlns="">
      <p:transition advTm="647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65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0" grpId="0"/>
      <p:bldP spid="22" grpId="0"/>
      <p:bldP spid="23" grpId="0"/>
      <p:bldP spid="23" grpId="1"/>
      <p:bldP spid="24" grpId="0"/>
      <p:bldP spid="24" grpId="1"/>
      <p:bldP spid="189" grpId="0"/>
      <p:bldP spid="12" grpId="0"/>
      <p:bldP spid="12" grpId="1"/>
      <p:bldP spid="18" grpId="0"/>
      <p:bldP spid="18" grpId="1"/>
      <p:bldP spid="27" grpId="0"/>
      <p:bldP spid="27" grpId="1"/>
      <p:bldP spid="34" grpId="0"/>
      <p:bldP spid="34" grpId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Словосочетание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457200" y="1603400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По характеру связи: подчинительные, сочинительные.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39" name="Объект 2"/>
          <p:cNvSpPr txBox="1">
            <a:spLocks/>
          </p:cNvSpPr>
          <p:nvPr/>
        </p:nvSpPr>
        <p:spPr>
          <a:xfrm>
            <a:off x="457200" y="2208064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По характеру главного слова: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0" name="Объект 2"/>
          <p:cNvSpPr txBox="1">
            <a:spLocks/>
          </p:cNvSpPr>
          <p:nvPr/>
        </p:nvSpPr>
        <p:spPr>
          <a:xfrm>
            <a:off x="457200" y="2812728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глагольные</a:t>
            </a:r>
            <a:r>
              <a:rPr lang="ru-RU" smtClean="0">
                <a:latin typeface="PF Din Text Cond Pro" pitchFamily="2" charset="0"/>
              </a:rPr>
              <a:t>: </a:t>
            </a:r>
            <a:r>
              <a:rPr lang="ru-RU" sz="2400" smtClean="0">
                <a:latin typeface="PF Din Text Cond Pro" pitchFamily="2" charset="0"/>
              </a:rPr>
              <a:t>глагол / глагольная форма;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41" name="Объект 2"/>
          <p:cNvSpPr txBox="1">
            <a:spLocks/>
          </p:cNvSpPr>
          <p:nvPr/>
        </p:nvSpPr>
        <p:spPr>
          <a:xfrm>
            <a:off x="457200" y="4022056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именные</a:t>
            </a:r>
            <a:r>
              <a:rPr lang="ru-RU" smtClean="0">
                <a:latin typeface="PF Din Text Cond Pro" pitchFamily="2" charset="0"/>
              </a:rPr>
              <a:t>: </a:t>
            </a:r>
            <a:r>
              <a:rPr lang="ru-RU" sz="2400" smtClean="0">
                <a:latin typeface="PF Din Text Cond Pro" pitchFamily="2" charset="0"/>
              </a:rPr>
              <a:t>сущ., прил., числ., местоим.;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42" name="Объект 2"/>
          <p:cNvSpPr txBox="1">
            <a:spLocks/>
          </p:cNvSpPr>
          <p:nvPr/>
        </p:nvSpPr>
        <p:spPr>
          <a:xfrm>
            <a:off x="457200" y="5661248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наречные</a:t>
            </a:r>
            <a:r>
              <a:rPr lang="ru-RU" smtClean="0">
                <a:latin typeface="PF Din Text Cond Pro" pitchFamily="2" charset="0"/>
              </a:rPr>
              <a:t>: </a:t>
            </a:r>
            <a:r>
              <a:rPr lang="ru-RU" sz="2400" smtClean="0">
                <a:latin typeface="PF Din Text Cond Pro" pitchFamily="2" charset="0"/>
              </a:rPr>
              <a:t>наречие.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6012160" y="2971552"/>
            <a:ext cx="3133428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читать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 книгу</a:t>
            </a:r>
            <a:b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читая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 книгу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44" name="Заголовок 1"/>
          <p:cNvSpPr txBox="1">
            <a:spLocks/>
          </p:cNvSpPr>
          <p:nvPr/>
        </p:nvSpPr>
        <p:spPr>
          <a:xfrm>
            <a:off x="6012160" y="4375188"/>
            <a:ext cx="3133428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интересная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 книга</a:t>
            </a:r>
            <a:b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очень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 интересный</a:t>
            </a:r>
            <a:b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что-то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 интересное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45" name="Заголовок 1"/>
          <p:cNvSpPr txBox="1">
            <a:spLocks/>
          </p:cNvSpPr>
          <p:nvPr/>
        </p:nvSpPr>
        <p:spPr>
          <a:xfrm>
            <a:off x="6012160" y="5794660"/>
            <a:ext cx="3133428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вдали 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от дороги</a:t>
            </a:r>
          </a:p>
          <a:p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позади 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забора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123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1912"/>
    </mc:Choice>
    <mc:Fallback xmlns="">
      <p:transition advTm="519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Словосочетание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457200" y="1603400"/>
            <a:ext cx="8686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Включают предлоги и формообразующие частицы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1674218" y="2208064"/>
            <a:ext cx="5904656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давайте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 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продолжим разговор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213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9849"/>
    </mc:Choice>
    <mc:Fallback xmlns="">
      <p:transition advTm="198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43" grpId="0"/>
      <p:bldP spid="43" grpId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.4|7.2|8.6|3.7|8.5|11.1|19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5.9|9.2|8|1.4|1.5|2.2|6.1|18.6|4.4|5.4|29.8|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8.4|6.5|7.2|13.9|1.4|14.5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6.2|9.6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8|14|1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7|18.9|14.9|2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2|1.2|1|8.8|15.4|12.9|7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7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4.4|5.5|2.2|11.4|8.7|8.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7156</TotalTime>
  <Words>349</Words>
  <Application>Microsoft Office PowerPoint</Application>
  <PresentationFormat>Экран (4:3)</PresentationFormat>
  <Paragraphs>96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Словосочетание</vt:lpstr>
      <vt:lpstr>Словосочетание</vt:lpstr>
      <vt:lpstr>Словосочетание</vt:lpstr>
      <vt:lpstr>Словосочетание</vt:lpstr>
      <vt:lpstr>Словосочетание</vt:lpstr>
      <vt:lpstr>Словосочетание</vt:lpstr>
      <vt:lpstr>Словосочетание</vt:lpstr>
      <vt:lpstr>Словосочетание</vt:lpstr>
      <vt:lpstr>Словосочетание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Раздва Тричетыре Пякть</dc:title>
  <dc:creator>Katlianik</dc:creator>
  <cp:lastModifiedBy>Admin</cp:lastModifiedBy>
  <cp:revision>90</cp:revision>
  <dcterms:created xsi:type="dcterms:W3CDTF">2011-12-08T07:08:27Z</dcterms:created>
  <dcterms:modified xsi:type="dcterms:W3CDTF">2012-09-21T12:35:51Z</dcterms:modified>
</cp:coreProperties>
</file>