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928670"/>
            <a:ext cx="84296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Критериальное</a:t>
            </a:r>
            <a:r>
              <a:rPr lang="ru-RU" sz="8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оценивание</a:t>
            </a:r>
            <a:endParaRPr lang="ru-RU" sz="8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3438" y="4500570"/>
            <a:ext cx="41434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Подготовила:</a:t>
            </a:r>
          </a:p>
          <a:p>
            <a:r>
              <a:rPr lang="ru-RU" sz="2000" dirty="0" smtClean="0"/>
              <a:t>учитель </a:t>
            </a:r>
            <a:r>
              <a:rPr lang="ru-RU" sz="2000" dirty="0" smtClean="0"/>
              <a:t>начальных классов КГУ </a:t>
            </a:r>
            <a:r>
              <a:rPr lang="ru-RU" sz="2000" dirty="0" smtClean="0"/>
              <a:t>«</a:t>
            </a:r>
            <a:r>
              <a:rPr lang="ru-RU" sz="2000" dirty="0" err="1" smtClean="0"/>
              <a:t>Байтерекская</a:t>
            </a:r>
            <a:r>
              <a:rPr lang="ru-RU" sz="2000" dirty="0" smtClean="0"/>
              <a:t> ОШ» </a:t>
            </a:r>
            <a:endParaRPr lang="ru-RU" sz="2000" dirty="0" smtClean="0"/>
          </a:p>
          <a:p>
            <a:r>
              <a:rPr lang="ru-RU" sz="2000" dirty="0" smtClean="0"/>
              <a:t>Васильева Елена Анатольевна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214422"/>
            <a:ext cx="8143932" cy="4154984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8800" b="1" i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/>
            <a:r>
              <a:rPr lang="ru-RU" sz="8800" b="1" i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8800" b="1" i="1" cap="all" dirty="0">
              <a:ln w="9000" cmpd="sng">
                <a:solidFill>
                  <a:srgbClr val="FF000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571480"/>
            <a:ext cx="8286808" cy="523912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0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Критериальное</a:t>
            </a:r>
            <a:r>
              <a:rPr lang="ru-RU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оценивание </a:t>
            </a:r>
            <a:r>
              <a:rPr lang="ru-RU" sz="3200" b="1" dirty="0" smtClean="0">
                <a:latin typeface="Times New Roman"/>
                <a:ea typeface="Calibri"/>
                <a:cs typeface="Times New Roman"/>
              </a:rPr>
              <a:t>– </a:t>
            </a:r>
            <a:r>
              <a:rPr lang="ru-RU" sz="3600" dirty="0" smtClean="0">
                <a:latin typeface="Times New Roman"/>
                <a:ea typeface="Calibri"/>
                <a:cs typeface="Times New Roman"/>
              </a:rPr>
              <a:t>процесс, основанный на соотнесении учебных достижений учащихся с четко определенными, коллективно выработанными критериями, соответствующими целям и содержанию образования и понятными для учащихся, родителей и педагогов.</a:t>
            </a:r>
            <a:endParaRPr lang="ru-RU" sz="3200" dirty="0"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728"/>
            <a:ext cx="95012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Модель </a:t>
            </a:r>
            <a:r>
              <a:rPr lang="ru-RU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критериального</a:t>
            </a: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оценивания</a:t>
            </a:r>
            <a:endParaRPr lang="ru-RU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428736"/>
            <a:ext cx="7879298" cy="5020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/>
                <a:cs typeface="Times New Roman"/>
              </a:rPr>
              <a:t>Критериальное</a:t>
            </a:r>
            <a:r>
              <a:rPr lang="ru-RU" sz="3200" b="1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/>
                <a:cs typeface="Times New Roman"/>
              </a:rPr>
              <a:t> оценивание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2714620"/>
            <a:ext cx="3044423" cy="1077218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algn="ctr"/>
            <a:r>
              <a:rPr lang="ru-RU" sz="3200" dirty="0" err="1" smtClean="0">
                <a:ea typeface="Calibri"/>
                <a:cs typeface="Times New Roman"/>
              </a:rPr>
              <a:t>Формативное</a:t>
            </a:r>
            <a:r>
              <a:rPr lang="ru-RU" sz="3200" dirty="0" smtClean="0">
                <a:ea typeface="Calibri"/>
                <a:cs typeface="Times New Roman"/>
              </a:rPr>
              <a:t> </a:t>
            </a:r>
          </a:p>
          <a:p>
            <a:pPr algn="ctr"/>
            <a:r>
              <a:rPr lang="ru-RU" sz="3200" dirty="0" smtClean="0">
                <a:ea typeface="Calibri"/>
                <a:cs typeface="Times New Roman"/>
              </a:rPr>
              <a:t>оценивание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14942" y="2714620"/>
            <a:ext cx="3071834" cy="1077218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3200" dirty="0" err="1" smtClean="0">
                <a:ea typeface="Calibri"/>
                <a:cs typeface="Times New Roman"/>
              </a:rPr>
              <a:t>Суммативное</a:t>
            </a:r>
            <a:r>
              <a:rPr lang="ru-RU" sz="3200" dirty="0" smtClean="0">
                <a:ea typeface="Calibri"/>
                <a:cs typeface="Times New Roman"/>
              </a:rPr>
              <a:t> </a:t>
            </a:r>
          </a:p>
          <a:p>
            <a:pPr algn="ctr"/>
            <a:r>
              <a:rPr lang="ru-RU" sz="3200" dirty="0" smtClean="0">
                <a:ea typeface="Calibri"/>
                <a:cs typeface="Times New Roman"/>
              </a:rPr>
              <a:t>оценивание 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85720" y="4714884"/>
            <a:ext cx="3000396" cy="156966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Суммативное</a:t>
            </a:r>
            <a:r>
              <a:rPr lang="ru-RU" sz="2400" dirty="0" smtClean="0"/>
              <a:t> оценивание за раздел/сквозную тему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500430" y="4714884"/>
            <a:ext cx="2500330" cy="15696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Суммативное</a:t>
            </a:r>
            <a:r>
              <a:rPr lang="ru-RU" sz="2400" dirty="0" smtClean="0"/>
              <a:t> оценивание </a:t>
            </a:r>
          </a:p>
          <a:p>
            <a:r>
              <a:rPr lang="ru-RU" sz="2400" dirty="0" smtClean="0"/>
              <a:t>за четверть</a:t>
            </a:r>
          </a:p>
          <a:p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57950" y="4714884"/>
            <a:ext cx="2428892" cy="15696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Суммативное</a:t>
            </a:r>
            <a:r>
              <a:rPr lang="ru-RU" sz="2400" dirty="0" smtClean="0"/>
              <a:t> оценивание за уровень образования</a:t>
            </a:r>
            <a:endParaRPr lang="ru-RU" sz="2400" dirty="0"/>
          </a:p>
        </p:txBody>
      </p:sp>
      <p:cxnSp>
        <p:nvCxnSpPr>
          <p:cNvPr id="14" name="Прямая соединительная линия 13"/>
          <p:cNvCxnSpPr>
            <a:stCxn id="5" idx="2"/>
            <a:endCxn id="8" idx="0"/>
          </p:cNvCxnSpPr>
          <p:nvPr/>
        </p:nvCxnSpPr>
        <p:spPr>
          <a:xfrm rot="16200000" flipH="1">
            <a:off x="5274771" y="1238532"/>
            <a:ext cx="783876" cy="21683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5" idx="2"/>
            <a:endCxn id="7" idx="0"/>
          </p:cNvCxnSpPr>
          <p:nvPr/>
        </p:nvCxnSpPr>
        <p:spPr>
          <a:xfrm rot="5400000">
            <a:off x="2946184" y="1078245"/>
            <a:ext cx="783876" cy="248887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8" idx="2"/>
            <a:endCxn id="10" idx="0"/>
          </p:cNvCxnSpPr>
          <p:nvPr/>
        </p:nvCxnSpPr>
        <p:spPr>
          <a:xfrm rot="5400000">
            <a:off x="3806866" y="1770891"/>
            <a:ext cx="923046" cy="496494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8" idx="2"/>
            <a:endCxn id="11" idx="0"/>
          </p:cNvCxnSpPr>
          <p:nvPr/>
        </p:nvCxnSpPr>
        <p:spPr>
          <a:xfrm rot="5400000">
            <a:off x="5289204" y="3253229"/>
            <a:ext cx="923046" cy="200026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8" idx="2"/>
            <a:endCxn id="12" idx="0"/>
          </p:cNvCxnSpPr>
          <p:nvPr/>
        </p:nvCxnSpPr>
        <p:spPr>
          <a:xfrm rot="16200000" flipH="1">
            <a:off x="6700104" y="3842592"/>
            <a:ext cx="923046" cy="82153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142829"/>
            <a:ext cx="857256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err="1" smtClean="0">
                <a:solidFill>
                  <a:srgbClr val="00B050"/>
                </a:solidFill>
              </a:rPr>
              <a:t>Формативное</a:t>
            </a:r>
            <a:r>
              <a:rPr lang="ru-RU" sz="4000" b="1" dirty="0" smtClean="0">
                <a:solidFill>
                  <a:srgbClr val="00B050"/>
                </a:solidFill>
              </a:rPr>
              <a:t> оценивание</a:t>
            </a:r>
          </a:p>
          <a:p>
            <a:pPr algn="ctr"/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Формативное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оценивание </a:t>
            </a:r>
            <a:r>
              <a:rPr lang="ru-RU" sz="2000" b="1" dirty="0" smtClean="0"/>
              <a:t>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вид оценивания, который проводится непрерывно, обеспечивает обратную связь между учеником и учителем и позволяет своевременно корректировать учебный процесс без выставления баллов и оценок.</a:t>
            </a:r>
          </a:p>
          <a:p>
            <a:pPr marL="361950" lvl="4" indent="0">
              <a:lnSpc>
                <a:spcPct val="125000"/>
              </a:lnSpc>
              <a:spcBef>
                <a:spcPts val="0"/>
              </a:spcBef>
              <a:buClr>
                <a:srgbClr val="0065BD"/>
              </a:buClr>
              <a:buNone/>
              <a:defRPr/>
            </a:pPr>
            <a:r>
              <a:rPr lang="ru-RU" altLang="en-US" sz="2000" b="1" dirty="0" smtClean="0">
                <a:solidFill>
                  <a:srgbClr val="020202"/>
                </a:solidFill>
                <a:latin typeface="Times New Roman" pitchFamily="18" charset="0"/>
                <a:cs typeface="Times New Roman" pitchFamily="18" charset="0"/>
              </a:rPr>
              <a:t>Принципы ФО:</a:t>
            </a:r>
          </a:p>
          <a:p>
            <a:pPr marL="1257300" lvl="4" indent="-342900">
              <a:lnSpc>
                <a:spcPct val="125000"/>
              </a:lnSpc>
              <a:spcBef>
                <a:spcPts val="0"/>
              </a:spcBef>
              <a:buClr>
                <a:srgbClr val="0065BD"/>
              </a:buClr>
              <a:buFont typeface="Arial" panose="020B0604020202020204" pitchFamily="34" charset="0"/>
              <a:buChar char="•"/>
              <a:defRPr/>
            </a:pPr>
            <a:r>
              <a:rPr lang="ru-RU" altLang="en-US" sz="2000" dirty="0" smtClean="0">
                <a:solidFill>
                  <a:srgbClr val="020202"/>
                </a:solidFill>
                <a:latin typeface="Times New Roman" pitchFamily="18" charset="0"/>
                <a:cs typeface="Times New Roman" pitchFamily="18" charset="0"/>
              </a:rPr>
              <a:t>часть преподавания и обучения («оценивание для обучения»);</a:t>
            </a:r>
          </a:p>
          <a:p>
            <a:pPr marL="1257300" lvl="4" indent="-342900">
              <a:lnSpc>
                <a:spcPct val="125000"/>
              </a:lnSpc>
              <a:spcBef>
                <a:spcPts val="0"/>
              </a:spcBef>
              <a:buClr>
                <a:srgbClr val="0065BD"/>
              </a:buClr>
              <a:buFont typeface="Arial" panose="020B0604020202020204" pitchFamily="34" charset="0"/>
              <a:buChar char="•"/>
              <a:defRPr/>
            </a:pPr>
            <a:r>
              <a:rPr lang="ru-RU" altLang="en-US" sz="2000" dirty="0" smtClean="0">
                <a:solidFill>
                  <a:srgbClr val="020202"/>
                </a:solidFill>
                <a:latin typeface="Times New Roman" pitchFamily="18" charset="0"/>
                <a:cs typeface="Times New Roman" pitchFamily="18" charset="0"/>
              </a:rPr>
              <a:t>охват всех целей обучения (цели обучения конкретизированы в учебной программе и учебном плане по каждому предмету и классу);</a:t>
            </a:r>
          </a:p>
          <a:p>
            <a:pPr marL="1257300" lvl="4" indent="-342900">
              <a:lnSpc>
                <a:spcPct val="125000"/>
              </a:lnSpc>
              <a:spcBef>
                <a:spcPts val="0"/>
              </a:spcBef>
              <a:buClr>
                <a:srgbClr val="0065BD"/>
              </a:buClr>
              <a:buFont typeface="Arial" panose="020B0604020202020204" pitchFamily="34" charset="0"/>
              <a:buChar char="•"/>
              <a:defRPr/>
            </a:pPr>
            <a:r>
              <a:rPr lang="ru-RU" altLang="en-US" sz="2000" dirty="0" err="1" smtClean="0">
                <a:solidFill>
                  <a:srgbClr val="020202"/>
                </a:solidFill>
                <a:latin typeface="Times New Roman" pitchFamily="18" charset="0"/>
                <a:cs typeface="Times New Roman" pitchFamily="18" charset="0"/>
              </a:rPr>
              <a:t>безотметочное</a:t>
            </a:r>
            <a:r>
              <a:rPr lang="ru-RU" altLang="en-US" sz="2000" dirty="0" smtClean="0">
                <a:solidFill>
                  <a:srgbClr val="020202"/>
                </a:solidFill>
                <a:latin typeface="Times New Roman" pitchFamily="18" charset="0"/>
                <a:cs typeface="Times New Roman" pitchFamily="18" charset="0"/>
              </a:rPr>
              <a:t> оценивание;</a:t>
            </a:r>
          </a:p>
          <a:p>
            <a:pPr marL="1257300" lvl="4" indent="-342900">
              <a:lnSpc>
                <a:spcPct val="125000"/>
              </a:lnSpc>
              <a:spcBef>
                <a:spcPts val="0"/>
              </a:spcBef>
              <a:buClr>
                <a:srgbClr val="0065BD"/>
              </a:buClr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solidFill>
                  <a:srgbClr val="020202"/>
                </a:solidFill>
                <a:latin typeface="Times New Roman" pitchFamily="18" charset="0"/>
                <a:cs typeface="Times New Roman" pitchFamily="18" charset="0"/>
              </a:rPr>
              <a:t>осуществляется в соответствии с критериями оценивания;</a:t>
            </a:r>
          </a:p>
          <a:p>
            <a:pPr marL="1257300" lvl="4" indent="-342900">
              <a:lnSpc>
                <a:spcPct val="125000"/>
              </a:lnSpc>
              <a:spcBef>
                <a:spcPts val="0"/>
              </a:spcBef>
              <a:buClr>
                <a:srgbClr val="0065BD"/>
              </a:buClr>
              <a:buFont typeface="Arial" panose="020B0604020202020204" pitchFamily="34" charset="0"/>
              <a:buChar char="•"/>
              <a:defRPr/>
            </a:pPr>
            <a:r>
              <a:rPr lang="ru-RU" altLang="en-US" sz="2000" dirty="0" smtClean="0">
                <a:solidFill>
                  <a:srgbClr val="020202"/>
                </a:solidFill>
                <a:latin typeface="Times New Roman" pitchFamily="18" charset="0"/>
                <a:cs typeface="Times New Roman" pitchFamily="18" charset="0"/>
              </a:rPr>
              <a:t>предоставление обратной связи о прогрессе каждого учащегося;</a:t>
            </a:r>
          </a:p>
          <a:p>
            <a:pPr marL="1257300" lvl="4" indent="-342900">
              <a:lnSpc>
                <a:spcPct val="125000"/>
              </a:lnSpc>
              <a:spcBef>
                <a:spcPts val="0"/>
              </a:spcBef>
              <a:buClr>
                <a:srgbClr val="0065BD"/>
              </a:buClr>
              <a:buFont typeface="Arial" panose="020B0604020202020204" pitchFamily="34" charset="0"/>
              <a:buChar char="•"/>
              <a:defRPr/>
            </a:pPr>
            <a:r>
              <a:rPr lang="ru-RU" altLang="en-US" sz="2000" dirty="0" smtClean="0">
                <a:solidFill>
                  <a:srgbClr val="020202"/>
                </a:solidFill>
                <a:latin typeface="Times New Roman" pitchFamily="18" charset="0"/>
                <a:cs typeface="Times New Roman" pitchFamily="18" charset="0"/>
              </a:rPr>
              <a:t>использование результатов  для улучшения качества преподавания и обучения, улучшения учебной программы.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214290"/>
            <a:ext cx="74295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all" dirty="0" err="1" smtClean="0">
                <a:solidFill>
                  <a:srgbClr val="0070C0"/>
                </a:solidFill>
                <a:latin typeface="Arial Narrow" panose="020B0606020202030204" pitchFamily="34" charset="0"/>
                <a:cs typeface="Arial" pitchFamily="34" charset="0"/>
              </a:rPr>
              <a:t>Формативное</a:t>
            </a:r>
            <a:r>
              <a:rPr lang="ru-RU" sz="3200" b="1" cap="all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itchFamily="34" charset="0"/>
              </a:rPr>
              <a:t> оценивание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714356"/>
            <a:ext cx="2116605" cy="5232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Проводится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285860"/>
            <a:ext cx="2071702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учителем 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в течение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четверти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424098" y="714356"/>
            <a:ext cx="3429024" cy="52322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Информирует</a:t>
            </a:r>
            <a:endParaRPr lang="ru-RU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0430" y="2285992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428860" y="1285860"/>
            <a:ext cx="3500462" cy="18004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lvl="1" defTabSz="5778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2000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учащихся, насколько правильно они выполняют задания в период изучения материала;</a:t>
            </a:r>
          </a:p>
          <a:p>
            <a:pPr marL="0" lvl="1" defTabSz="5778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2000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учителей о прогрессе учащихся для коррекции процесса преподавания.</a:t>
            </a:r>
            <a:endParaRPr lang="ru-RU" sz="20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72198" y="714356"/>
            <a:ext cx="285752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Роль ученика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72198" y="1285860"/>
            <a:ext cx="2857520" cy="18466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lvl="1" defTabSz="5778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2000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активное участие в обучении;</a:t>
            </a:r>
          </a:p>
          <a:p>
            <a:pPr marL="0" lvl="1" defTabSz="5778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2000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понимание критериев оценивания/ дескрипторов;</a:t>
            </a:r>
          </a:p>
          <a:p>
            <a:pPr marL="0" lvl="1" defTabSz="5778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2000" dirty="0" err="1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самоооценивание</a:t>
            </a:r>
            <a:r>
              <a:rPr lang="ru-RU" sz="2000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/ </a:t>
            </a:r>
            <a:r>
              <a:rPr lang="ru-RU" sz="2000" dirty="0" err="1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взаимооценивание</a:t>
            </a:r>
            <a:r>
              <a:rPr lang="ru-RU" sz="2000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.</a:t>
            </a:r>
            <a:endParaRPr lang="ru-RU" sz="20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282" y="3214686"/>
            <a:ext cx="4714908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Роль учителя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3811012"/>
            <a:ext cx="4714908" cy="30469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lvl="1" defTabSz="5778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2000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четкое формулирование критериев оценивания в соответствии с целями обучения;</a:t>
            </a:r>
          </a:p>
          <a:p>
            <a:pPr marL="0" lvl="1" defTabSz="5778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2000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составление заданий в соответствии с целями обучения и критериями оценивания;</a:t>
            </a:r>
          </a:p>
          <a:p>
            <a:pPr marL="0" lvl="1" defTabSz="5778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2000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разработка дескрипторов к заданиям;</a:t>
            </a:r>
          </a:p>
          <a:p>
            <a:pPr marL="0" lvl="1" defTabSz="5778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2000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обеспечение учащихся эффективной обратной связью;</a:t>
            </a:r>
          </a:p>
          <a:p>
            <a:pPr marL="0" lvl="1" defTabSz="5778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2000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корректировка процесса преподавания и оценивани</a:t>
            </a:r>
            <a:r>
              <a:rPr lang="ru-RU" dirty="0" smtClean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я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86380" y="3214686"/>
            <a:ext cx="35719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Формы проведения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86380" y="3929066"/>
            <a:ext cx="3500462" cy="16312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/>
              <a:t>индивидуальная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в парах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в группах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в группах сменного состава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4282" y="285728"/>
            <a:ext cx="89297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Обратная связь при </a:t>
            </a:r>
            <a:r>
              <a:rPr lang="ru-RU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формативном</a:t>
            </a: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оценивании 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28596" y="1571612"/>
            <a:ext cx="87154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Эффективная обратная связь отвечает на три вопроса ученика:</a:t>
            </a:r>
          </a:p>
          <a:p>
            <a:endParaRPr lang="ru-RU" sz="28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каком этапе обучения я нахожусь?</a:t>
            </a:r>
          </a:p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Каким образом я достигну результата?</a:t>
            </a:r>
          </a:p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Над чем необходимо работать, чтобы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восполнить пробелы?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357166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СУММАТИВНОЕ ОЦЕНИВАНИЕ 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285860"/>
            <a:ext cx="542928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 smtClean="0"/>
              <a:t>Вид оценивания, которое проводится  по завершении  определенного учебного периода (четверть, триместр, учебный год, уровень среднего образования), а также разделов/сквозных тем учебных программ с выставлением баллов и оценок.</a:t>
            </a:r>
          </a:p>
          <a:p>
            <a:pPr lvl="0"/>
            <a:endParaRPr lang="ru-RU" sz="2800" dirty="0" smtClean="0"/>
          </a:p>
          <a:p>
            <a:pPr lvl="0"/>
            <a:r>
              <a:rPr lang="ru-RU" sz="2800" dirty="0" smtClean="0"/>
              <a:t> </a:t>
            </a:r>
            <a:endParaRPr lang="ru-RU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0694" y="1428737"/>
            <a:ext cx="3643306" cy="4143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357166"/>
            <a:ext cx="821537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Суммативное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оценивание за четверть </a:t>
            </a:r>
            <a:r>
              <a:rPr lang="ru-RU" sz="2800" dirty="0" smtClean="0"/>
              <a:t>предполагает проведение различного рода контрольно-проверочных работ, которые должны включать вопросы и задания, проверяющие уровни мыслительных навыков не только на знание, понимание и применение, но и на проверку уровней мышления более высокого порядка: анализ, синтез и оценивание.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14282" y="0"/>
            <a:ext cx="4214842" cy="6555641"/>
          </a:xfrm>
          <a:prstGeom prst="rect">
            <a:avLst/>
          </a:prstGeom>
          <a:noFill/>
          <a:ln w="762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1 классе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четвертная оценка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выставляется только в 3 и 4 четверти.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Четвертные оценки складываются из результатов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суммативного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оценивания за разделы/сквозные темы.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Суммативное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оценивание за четверть не проводится.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Годовая оценка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формируется из результатов 3 и 4 четверти.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786314" y="0"/>
            <a:ext cx="4143404" cy="6555641"/>
          </a:xfrm>
          <a:prstGeom prst="rect">
            <a:avLst/>
          </a:prstGeom>
          <a:noFill/>
          <a:ln w="762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2 – 11 классах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четвертные оценки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складываются из результатов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суммативного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оценивания за раздел/ сквозную тему и четверть в определенном процентном соотношении.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Годовая оценка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обучающегося по предмету формируется из результатов за все четыре четверти.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184</TotalTime>
  <Words>476</Words>
  <PresentationFormat>Экран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21</cp:revision>
  <dcterms:modified xsi:type="dcterms:W3CDTF">2018-04-12T03:41:54Z</dcterms:modified>
</cp:coreProperties>
</file>